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2"/>
  </p:notesMasterIdLst>
  <p:sldIdLst>
    <p:sldId id="256" r:id="rId2"/>
    <p:sldId id="456" r:id="rId3"/>
    <p:sldId id="257" r:id="rId4"/>
    <p:sldId id="665" r:id="rId5"/>
    <p:sldId id="667" r:id="rId6"/>
    <p:sldId id="666" r:id="rId7"/>
    <p:sldId id="670" r:id="rId8"/>
    <p:sldId id="680" r:id="rId9"/>
    <p:sldId id="583" r:id="rId10"/>
    <p:sldId id="587" r:id="rId11"/>
    <p:sldId id="639" r:id="rId12"/>
    <p:sldId id="638" r:id="rId13"/>
    <p:sldId id="625" r:id="rId14"/>
    <p:sldId id="626" r:id="rId15"/>
    <p:sldId id="729" r:id="rId16"/>
    <p:sldId id="730" r:id="rId17"/>
    <p:sldId id="732" r:id="rId18"/>
    <p:sldId id="609" r:id="rId19"/>
    <p:sldId id="641" r:id="rId20"/>
    <p:sldId id="642" r:id="rId21"/>
    <p:sldId id="688" r:id="rId22"/>
    <p:sldId id="643" r:id="rId23"/>
    <p:sldId id="645" r:id="rId24"/>
    <p:sldId id="646" r:id="rId25"/>
    <p:sldId id="647" r:id="rId26"/>
    <p:sldId id="649" r:id="rId27"/>
    <p:sldId id="654" r:id="rId28"/>
    <p:sldId id="658" r:id="rId29"/>
    <p:sldId id="659" r:id="rId30"/>
    <p:sldId id="660" r:id="rId31"/>
    <p:sldId id="728" r:id="rId32"/>
    <p:sldId id="656" r:id="rId33"/>
    <p:sldId id="733" r:id="rId34"/>
    <p:sldId id="734" r:id="rId35"/>
    <p:sldId id="735" r:id="rId36"/>
    <p:sldId id="606" r:id="rId37"/>
    <p:sldId id="727" r:id="rId38"/>
    <p:sldId id="608" r:id="rId39"/>
    <p:sldId id="612" r:id="rId40"/>
    <p:sldId id="613" r:id="rId41"/>
    <p:sldId id="616" r:id="rId42"/>
    <p:sldId id="622" r:id="rId43"/>
    <p:sldId id="623" r:id="rId44"/>
    <p:sldId id="624" r:id="rId45"/>
    <p:sldId id="672" r:id="rId46"/>
    <p:sldId id="376" r:id="rId47"/>
    <p:sldId id="673" r:id="rId48"/>
    <p:sldId id="675" r:id="rId49"/>
    <p:sldId id="676" r:id="rId50"/>
    <p:sldId id="677" r:id="rId51"/>
    <p:sldId id="678" r:id="rId52"/>
    <p:sldId id="615" r:id="rId53"/>
    <p:sldId id="681" r:id="rId54"/>
    <p:sldId id="683" r:id="rId55"/>
    <p:sldId id="685" r:id="rId56"/>
    <p:sldId id="686" r:id="rId57"/>
    <p:sldId id="687" r:id="rId58"/>
    <p:sldId id="737" r:id="rId59"/>
    <p:sldId id="736" r:id="rId60"/>
    <p:sldId id="618" r:id="rId61"/>
    <p:sldId id="619" r:id="rId62"/>
    <p:sldId id="620" r:id="rId63"/>
    <p:sldId id="621" r:id="rId64"/>
    <p:sldId id="629" r:id="rId65"/>
    <p:sldId id="630" r:id="rId66"/>
    <p:sldId id="628" r:id="rId67"/>
    <p:sldId id="738" r:id="rId68"/>
    <p:sldId id="739" r:id="rId69"/>
    <p:sldId id="740" r:id="rId70"/>
    <p:sldId id="741" r:id="rId71"/>
    <p:sldId id="691" r:id="rId72"/>
    <p:sldId id="700" r:id="rId73"/>
    <p:sldId id="701" r:id="rId74"/>
    <p:sldId id="702" r:id="rId75"/>
    <p:sldId id="743" r:id="rId76"/>
    <p:sldId id="742" r:id="rId77"/>
    <p:sldId id="744" r:id="rId78"/>
    <p:sldId id="745" r:id="rId79"/>
    <p:sldId id="726" r:id="rId80"/>
    <p:sldId id="605" r:id="rId8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 Reddy" initials="VR" lastIdx="1" clrIdx="0">
    <p:extLst>
      <p:ext uri="{19B8F6BF-5375-455C-9EA6-DF929625EA0E}">
        <p15:presenceInfo xmlns:p15="http://schemas.microsoft.com/office/powerpoint/2012/main" userId="f842a46e6e46ee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F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55AD449-B8B3-4ED7-A3A6-B24FBF59037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DA8C8E2-3848-4E09-A902-9F47A871D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905007"/>
            <a:ext cx="10058401" cy="2593975"/>
          </a:xfrm>
        </p:spPr>
        <p:txBody>
          <a:bodyPr anchor="b"/>
          <a:lstStyle>
            <a:lvl1pPr>
              <a:defRPr sz="6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4572002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2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FF11-A31C-42C9-94E7-EFBE7F9F6135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914404" y="4572000"/>
            <a:ext cx="983921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18"/>
            <a:ext cx="5070995" cy="25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9E5E-0A3D-4815-A631-552EEDC2C14E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8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5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5"/>
            <a:ext cx="8026399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FD05-7F17-4FBF-AEF7-DF03B0DD7DC4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A11-6035-4C5F-9FEC-6413AFC15A98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89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9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7" y="5486402"/>
            <a:ext cx="10212916" cy="1168400"/>
          </a:xfrm>
        </p:spPr>
        <p:txBody>
          <a:bodyPr anchor="t"/>
          <a:lstStyle>
            <a:lvl1pPr algn="l">
              <a:defRPr sz="2025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7" y="3852864"/>
            <a:ext cx="8180916" cy="1633538"/>
          </a:xfrm>
        </p:spPr>
        <p:txBody>
          <a:bodyPr anchor="b"/>
          <a:lstStyle>
            <a:lvl1pPr marL="0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1pPr>
            <a:lvl2pPr marL="25720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6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80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60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2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40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6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5FC7-DEDE-4C81-B08E-D53FE0B64E95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89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8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536192"/>
            <a:ext cx="4876800" cy="4590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6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6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F547-97B8-4FC6-932F-1B0303A30E16}" type="datetime1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3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535114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1126" b="1">
                <a:solidFill>
                  <a:schemeClr val="tx2"/>
                </a:solidFill>
              </a:defRPr>
            </a:lvl1pPr>
            <a:lvl2pPr marL="257200" indent="0">
              <a:buNone/>
              <a:defRPr sz="1126" b="1"/>
            </a:lvl2pPr>
            <a:lvl3pPr marL="514400" indent="0">
              <a:buNone/>
              <a:defRPr sz="1013" b="1"/>
            </a:lvl3pPr>
            <a:lvl4pPr marL="771600" indent="0">
              <a:buNone/>
              <a:defRPr sz="900" b="1"/>
            </a:lvl4pPr>
            <a:lvl5pPr marL="1028801" indent="0">
              <a:buNone/>
              <a:defRPr sz="900" b="1"/>
            </a:lvl5pPr>
            <a:lvl6pPr marL="1286000" indent="0">
              <a:buNone/>
              <a:defRPr sz="900" b="1"/>
            </a:lvl6pPr>
            <a:lvl7pPr marL="1543200" indent="0">
              <a:buNone/>
              <a:defRPr sz="900" b="1"/>
            </a:lvl7pPr>
            <a:lvl8pPr marL="1800401" indent="0">
              <a:buNone/>
              <a:defRPr sz="900" b="1"/>
            </a:lvl8pPr>
            <a:lvl9pPr marL="20576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174876"/>
            <a:ext cx="4876800" cy="3951288"/>
          </a:xfrm>
        </p:spPr>
        <p:txBody>
          <a:bodyPr/>
          <a:lstStyle>
            <a:lvl1pPr>
              <a:defRPr sz="1350"/>
            </a:lvl1pPr>
            <a:lvl2pPr>
              <a:defRPr sz="1126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4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1126" b="1">
                <a:solidFill>
                  <a:schemeClr val="tx2"/>
                </a:solidFill>
              </a:defRPr>
            </a:lvl1pPr>
            <a:lvl2pPr marL="257200" indent="0">
              <a:buNone/>
              <a:defRPr sz="1126" b="1"/>
            </a:lvl2pPr>
            <a:lvl3pPr marL="514400" indent="0">
              <a:buNone/>
              <a:defRPr sz="1013" b="1"/>
            </a:lvl3pPr>
            <a:lvl4pPr marL="771600" indent="0">
              <a:buNone/>
              <a:defRPr sz="900" b="1"/>
            </a:lvl4pPr>
            <a:lvl5pPr marL="1028801" indent="0">
              <a:buNone/>
              <a:defRPr sz="900" b="1"/>
            </a:lvl5pPr>
            <a:lvl6pPr marL="1286000" indent="0">
              <a:buNone/>
              <a:defRPr sz="900" b="1"/>
            </a:lvl6pPr>
            <a:lvl7pPr marL="1543200" indent="0">
              <a:buNone/>
              <a:defRPr sz="900" b="1"/>
            </a:lvl7pPr>
            <a:lvl8pPr marL="1800401" indent="0">
              <a:buNone/>
              <a:defRPr sz="900" b="1"/>
            </a:lvl8pPr>
            <a:lvl9pPr marL="20576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6"/>
            <a:ext cx="4876800" cy="3951288"/>
          </a:xfrm>
        </p:spPr>
        <p:txBody>
          <a:bodyPr/>
          <a:lstStyle>
            <a:lvl1pPr>
              <a:defRPr sz="1350"/>
            </a:lvl1pPr>
            <a:lvl2pPr>
              <a:defRPr sz="1126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325F-7BEC-4757-BE1D-0A7D5F6D216C}" type="datetime1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4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3A6AA-E0E3-4CC7-BEC6-A812D6049290}" type="datetime1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9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9532-5B2B-4006-B3F8-B185E3C1A874}" type="datetime1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4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3" y="5495544"/>
            <a:ext cx="10363199" cy="594360"/>
          </a:xfrm>
        </p:spPr>
        <p:txBody>
          <a:bodyPr anchor="b"/>
          <a:lstStyle>
            <a:lvl1pPr algn="ctr">
              <a:defRPr sz="123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2" y="6096001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  <a:lvl2pPr marL="257200" indent="0">
              <a:buNone/>
              <a:defRPr sz="675"/>
            </a:lvl2pPr>
            <a:lvl3pPr marL="514400" indent="0">
              <a:buNone/>
              <a:defRPr sz="563"/>
            </a:lvl3pPr>
            <a:lvl4pPr marL="771600" indent="0">
              <a:buNone/>
              <a:defRPr sz="506"/>
            </a:lvl4pPr>
            <a:lvl5pPr marL="1028801" indent="0">
              <a:buNone/>
              <a:defRPr sz="506"/>
            </a:lvl5pPr>
            <a:lvl6pPr marL="1286000" indent="0">
              <a:buNone/>
              <a:defRPr sz="506"/>
            </a:lvl6pPr>
            <a:lvl7pPr marL="1543200" indent="0">
              <a:buNone/>
              <a:defRPr sz="506"/>
            </a:lvl7pPr>
            <a:lvl8pPr marL="1800401" indent="0">
              <a:buNone/>
              <a:defRPr sz="506"/>
            </a:lvl8pPr>
            <a:lvl9pPr marL="20576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1AC8-6CA2-44D8-9C8E-14A4DB68C9B0}" type="datetime1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3" y="381000"/>
            <a:ext cx="10363199" cy="49428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0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8" y="5495279"/>
            <a:ext cx="10363199" cy="594626"/>
          </a:xfrm>
        </p:spPr>
        <p:txBody>
          <a:bodyPr anchor="b"/>
          <a:lstStyle>
            <a:lvl1pPr algn="ctr">
              <a:defRPr sz="1238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200" indent="0">
              <a:buNone/>
              <a:defRPr sz="1575"/>
            </a:lvl2pPr>
            <a:lvl3pPr marL="514400" indent="0">
              <a:buNone/>
              <a:defRPr sz="1350"/>
            </a:lvl3pPr>
            <a:lvl4pPr marL="771600" indent="0">
              <a:buNone/>
              <a:defRPr sz="1126"/>
            </a:lvl4pPr>
            <a:lvl5pPr marL="1028801" indent="0">
              <a:buNone/>
              <a:defRPr sz="1126"/>
            </a:lvl5pPr>
            <a:lvl6pPr marL="1286000" indent="0">
              <a:buNone/>
              <a:defRPr sz="1126"/>
            </a:lvl6pPr>
            <a:lvl7pPr marL="1543200" indent="0">
              <a:buNone/>
              <a:defRPr sz="1126"/>
            </a:lvl7pPr>
            <a:lvl8pPr marL="1800401" indent="0">
              <a:buNone/>
              <a:defRPr sz="1126"/>
            </a:lvl8pPr>
            <a:lvl9pPr marL="2057600" indent="0">
              <a:buNone/>
              <a:defRPr sz="112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8" y="6096001"/>
            <a:ext cx="10363199" cy="612648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  <a:lvl2pPr marL="257200" indent="0">
              <a:buNone/>
              <a:defRPr sz="675"/>
            </a:lvl2pPr>
            <a:lvl3pPr marL="514400" indent="0">
              <a:buNone/>
              <a:defRPr sz="563"/>
            </a:lvl3pPr>
            <a:lvl4pPr marL="771600" indent="0">
              <a:buNone/>
              <a:defRPr sz="506"/>
            </a:lvl4pPr>
            <a:lvl5pPr marL="1028801" indent="0">
              <a:buNone/>
              <a:defRPr sz="506"/>
            </a:lvl5pPr>
            <a:lvl6pPr marL="1286000" indent="0">
              <a:buNone/>
              <a:defRPr sz="506"/>
            </a:lvl6pPr>
            <a:lvl7pPr marL="1543200" indent="0">
              <a:buNone/>
              <a:defRPr sz="506"/>
            </a:lvl7pPr>
            <a:lvl8pPr marL="1800401" indent="0">
              <a:buNone/>
              <a:defRPr sz="506"/>
            </a:lvl8pPr>
            <a:lvl9pPr marL="20576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E31C-E119-4A72-8942-F55BB1C913E0}" type="datetime1">
              <a:rPr lang="en-US" smtClean="0"/>
              <a:t>9/1/2020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1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013">
                <a:solidFill>
                  <a:srgbClr val="FFFFFF"/>
                </a:solidFill>
              </a:defRPr>
            </a:lvl1pPr>
          </a:lstStyle>
          <a:p>
            <a:fld id="{0C82B52E-0115-45A4-A0BE-6222243B579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05961" y="6370321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74" y="1584962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/>
                </a:solidFill>
              </a:defRPr>
            </a:lvl1pPr>
          </a:lstStyle>
          <a:p>
            <a:fld id="{F93C6154-8DC9-4799-9C82-759B88EBBE6F}" type="datetime1">
              <a:rPr lang="en-US" smtClean="0"/>
              <a:t>9/1/2020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61" y="-130592"/>
            <a:ext cx="2434976" cy="12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6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514400" rtl="0" eaLnBrk="1" latinLnBrk="0" hangingPunct="1">
        <a:spcBef>
          <a:spcPct val="0"/>
        </a:spcBef>
        <a:buNone/>
        <a:defRPr sz="4400" kern="1200" cap="none" spc="-56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92900" indent="-128600" algn="l" defTabSz="5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80" indent="-128600" algn="l" defTabSz="5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5841" indent="-128600" algn="l" defTabSz="5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160" indent="-128600" algn="l" defTabSz="5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74480" indent="-128600" algn="l" defTabSz="5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77360" indent="-102880" algn="l" defTabSz="5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788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80240" indent="-102880" algn="l" defTabSz="5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7pPr>
      <a:lvl8pPr marL="1183121" indent="-102880" algn="l" defTabSz="5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8pPr>
      <a:lvl9pPr marL="1286000" indent="-102880" algn="l" defTabSz="5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0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0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60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801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00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20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401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600" algn="l" defTabSz="5144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 Hyperparameters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Venkat Reddy</a:t>
            </a:r>
          </a:p>
        </p:txBody>
      </p:sp>
    </p:spTree>
    <p:extLst>
      <p:ext uri="{BB962C8B-B14F-4D97-AF65-F5344CB8AC3E}">
        <p14:creationId xmlns:p14="http://schemas.microsoft.com/office/powerpoint/2010/main" val="205606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3E1C-F68B-47FE-AEE8-47CBA5F3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 Overfitting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3EEC-537B-42DD-8FB9-03815071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160000" cy="30014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have two options to reduce overfitting </a:t>
            </a:r>
          </a:p>
          <a:p>
            <a:pPr lvl="1"/>
            <a:r>
              <a:rPr lang="en-IN" dirty="0"/>
              <a:t>Build a simple model. Drop hidden layers and nodes– But this might lead to underfitting</a:t>
            </a:r>
          </a:p>
          <a:p>
            <a:pPr lvl="1"/>
            <a:r>
              <a:rPr lang="en-IN" dirty="0"/>
              <a:t>Or hidden layers and nodes but give them less weightage. This will take care of overfitting</a:t>
            </a:r>
          </a:p>
          <a:p>
            <a:r>
              <a:rPr lang="en-IN" dirty="0"/>
              <a:t>Instead of minimising error alone, minimise both error and weights</a:t>
            </a:r>
          </a:p>
          <a:p>
            <a:r>
              <a:rPr lang="en-IN" dirty="0"/>
              <a:t>The regularization term Imposes some penalty on weights. It impacts the overall weights and reduces the overfitting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586F4-14B2-4215-8CA2-EFD7CA24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F12B94-1021-4813-8E42-26C8EDDD6D70}"/>
                  </a:ext>
                </a:extLst>
              </p:cNvPr>
              <p:cNvSpPr/>
              <p:nvPr/>
            </p:nvSpPr>
            <p:spPr>
              <a:xfrm>
                <a:off x="1268487" y="4747896"/>
                <a:ext cx="756439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F12B94-1021-4813-8E42-26C8EDDD6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87" y="4747896"/>
                <a:ext cx="756439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4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6030-5DCF-4601-BAD8-7A633DE5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function regularization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7311A-38D3-458D-9528-E3C7EC8E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D36FC3D-DDF7-43C6-8825-C9216EEFA22D}"/>
                  </a:ext>
                </a:extLst>
              </p:cNvPr>
              <p:cNvSpPr/>
              <p:nvPr/>
            </p:nvSpPr>
            <p:spPr>
              <a:xfrm>
                <a:off x="690811" y="1788472"/>
                <a:ext cx="7249540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D36FC3D-DDF7-43C6-8825-C9216EEF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11" y="1788472"/>
                <a:ext cx="7249540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F2D0291-55FC-46E8-87EC-546F4459750A}"/>
                  </a:ext>
                </a:extLst>
              </p:cNvPr>
              <p:cNvSpPr/>
              <p:nvPr/>
            </p:nvSpPr>
            <p:spPr>
              <a:xfrm>
                <a:off x="1286242" y="3007872"/>
                <a:ext cx="756439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𝑅𝑒𝑔𝑢𝑙𝑎𝑟𝑖𝑧𝑒𝑑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F2D0291-55FC-46E8-87EC-546F4459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2" y="3007872"/>
                <a:ext cx="756439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50690F-5DEC-4C27-8E4F-1B682D91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10" y="4571999"/>
            <a:ext cx="10580569" cy="1642189"/>
          </a:xfrm>
        </p:spPr>
        <p:txBody>
          <a:bodyPr>
            <a:normAutofit/>
          </a:bodyPr>
          <a:lstStyle/>
          <a:p>
            <a:r>
              <a:rPr lang="en-IN" sz="2000" dirty="0"/>
              <a:t>Apart from minimising error sum of squares, we are minimising error + weights sum of squares also</a:t>
            </a:r>
          </a:p>
          <a:p>
            <a:r>
              <a:rPr lang="en-IN" sz="2000" dirty="0"/>
              <a:t>The second term is imposing a penalty on weights. </a:t>
            </a:r>
          </a:p>
          <a:p>
            <a:r>
              <a:rPr lang="en-IN" sz="2000" dirty="0"/>
              <a:t>This is known as Regularization 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676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4107-DB0D-4817-92BF-68CA8880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L1 and L2 Regularization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C3A9C-62BB-466D-AAE3-46A03ECE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160000" cy="76592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Till now we discussed about minimizing sum of squares of weights. This is known as L2 regularization (Also known as Ridge or Decay)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85434-69DD-45AE-8E25-98C2790C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0C5766-E757-4D4A-BBC5-A659A574BAE9}"/>
                  </a:ext>
                </a:extLst>
              </p:cNvPr>
              <p:cNvSpPr/>
              <p:nvPr/>
            </p:nvSpPr>
            <p:spPr>
              <a:xfrm>
                <a:off x="1500558" y="2544349"/>
                <a:ext cx="756439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0C5766-E757-4D4A-BBC5-A659A574B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58" y="2544349"/>
                <a:ext cx="756439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43A1DF-46F6-426D-AF24-B57E3DF8C24E}"/>
              </a:ext>
            </a:extLst>
          </p:cNvPr>
          <p:cNvSpPr txBox="1">
            <a:spLocks/>
          </p:cNvSpPr>
          <p:nvPr/>
        </p:nvSpPr>
        <p:spPr>
          <a:xfrm>
            <a:off x="609601" y="3756161"/>
            <a:ext cx="10160000" cy="7659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92900" indent="-12860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80" indent="-12860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5841" indent="-12860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160" indent="-12860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480" indent="-128600" algn="l" defTabSz="5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7360" indent="-10288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240" indent="-10288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83121" indent="-10288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000" indent="-10288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can minimize absolute of sum of weights; Which is known as L1 regularization (Also known </a:t>
            </a:r>
            <a:r>
              <a:rPr lang="en-IN"/>
              <a:t>as LASSO</a:t>
            </a:r>
            <a:r>
              <a:rPr lang="en-IN" dirty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00F179-E542-4581-BBB2-0C9FECBC31A9}"/>
                  </a:ext>
                </a:extLst>
              </p:cNvPr>
              <p:cNvSpPr/>
              <p:nvPr/>
            </p:nvSpPr>
            <p:spPr>
              <a:xfrm>
                <a:off x="1323019" y="4656882"/>
                <a:ext cx="756439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00F179-E542-4581-BBB2-0C9FECBC3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19" y="4656882"/>
                <a:ext cx="756439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571DF07-2970-4183-B763-25402B5D51BD}"/>
              </a:ext>
            </a:extLst>
          </p:cNvPr>
          <p:cNvSpPr/>
          <p:nvPr/>
        </p:nvSpPr>
        <p:spPr>
          <a:xfrm>
            <a:off x="527901" y="5875476"/>
            <a:ext cx="11805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900" indent="-128600" defTabSz="5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IN" sz="2000" dirty="0"/>
              <a:t>Both of them work equally effectively. Most of the times we choose L2 regularization, for mathematical convenience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08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457E-50A9-4360-B1B0-A45DB65A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Demo: Regularization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BAA46-342F-4FDD-966D-E57C2B3FF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10" y="1590870"/>
            <a:ext cx="8821379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7E3D-CB69-4F4D-B006-13794F26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13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5142363E-ECD2-4C5E-9F8A-969669594012}"/>
              </a:ext>
            </a:extLst>
          </p:cNvPr>
          <p:cNvSpPr/>
          <p:nvPr/>
        </p:nvSpPr>
        <p:spPr>
          <a:xfrm>
            <a:off x="9563878" y="1590870"/>
            <a:ext cx="2543359" cy="62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0779"/>
              <a:gd name="adj6" fmla="val -1666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Lot of hidden layers</a:t>
            </a:r>
            <a:endParaRPr lang="en-US" dirty="0"/>
          </a:p>
        </p:txBody>
      </p:sp>
      <p:sp>
        <p:nvSpPr>
          <p:cNvPr id="7" name="Callout: Bent Line with Border and Accent Bar 6">
            <a:extLst>
              <a:ext uri="{FF2B5EF4-FFF2-40B4-BE49-F238E27FC236}">
                <a16:creationId xmlns:a16="http://schemas.microsoft.com/office/drawing/2014/main" id="{36F17FD4-6960-47E7-A635-26A292832050}"/>
              </a:ext>
            </a:extLst>
          </p:cNvPr>
          <p:cNvSpPr/>
          <p:nvPr/>
        </p:nvSpPr>
        <p:spPr>
          <a:xfrm>
            <a:off x="9352384" y="3309672"/>
            <a:ext cx="2543359" cy="62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7266"/>
              <a:gd name="adj6" fmla="val -59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Overfitted model</a:t>
            </a:r>
            <a:endParaRPr lang="en-US" dirty="0"/>
          </a:p>
        </p:txBody>
      </p:sp>
      <p:sp>
        <p:nvSpPr>
          <p:cNvPr id="8" name="Callout: Bent Line with Border and Accent Bar 7">
            <a:extLst>
              <a:ext uri="{FF2B5EF4-FFF2-40B4-BE49-F238E27FC236}">
                <a16:creationId xmlns:a16="http://schemas.microsoft.com/office/drawing/2014/main" id="{0EB79832-7553-45E1-8FB0-EB6D88856144}"/>
              </a:ext>
            </a:extLst>
          </p:cNvPr>
          <p:cNvSpPr/>
          <p:nvPr/>
        </p:nvSpPr>
        <p:spPr>
          <a:xfrm>
            <a:off x="9563878" y="2305076"/>
            <a:ext cx="2543359" cy="62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747"/>
              <a:gd name="adj6" fmla="val -95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Regularization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A4FFD-5534-43BD-BECA-2B4D4254860B}"/>
              </a:ext>
            </a:extLst>
          </p:cNvPr>
          <p:cNvSpPr/>
          <p:nvPr/>
        </p:nvSpPr>
        <p:spPr>
          <a:xfrm>
            <a:off x="2574943" y="1300124"/>
            <a:ext cx="3847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152309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FB4606-5038-4CCC-9C93-97E151BF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1590870"/>
            <a:ext cx="8954543" cy="48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1DDFA-EF34-47BE-A4DC-49F38144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Demo: Regularization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16AE9-0245-48AE-B5B5-C9A9BDBA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14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2FF5B054-E16A-4DCF-94EA-09297406659A}"/>
              </a:ext>
            </a:extLst>
          </p:cNvPr>
          <p:cNvSpPr/>
          <p:nvPr/>
        </p:nvSpPr>
        <p:spPr>
          <a:xfrm>
            <a:off x="9563878" y="1590870"/>
            <a:ext cx="2543359" cy="62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0779"/>
              <a:gd name="adj6" fmla="val -1666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Lot of hidden layers</a:t>
            </a:r>
            <a:endParaRPr lang="en-US" dirty="0"/>
          </a:p>
        </p:txBody>
      </p:sp>
      <p:sp>
        <p:nvSpPr>
          <p:cNvPr id="7" name="Callout: Bent Line with Border and Accent Bar 6">
            <a:extLst>
              <a:ext uri="{FF2B5EF4-FFF2-40B4-BE49-F238E27FC236}">
                <a16:creationId xmlns:a16="http://schemas.microsoft.com/office/drawing/2014/main" id="{7AAB3711-F6BE-4763-A174-F3B872076853}"/>
              </a:ext>
            </a:extLst>
          </p:cNvPr>
          <p:cNvSpPr/>
          <p:nvPr/>
        </p:nvSpPr>
        <p:spPr>
          <a:xfrm>
            <a:off x="9810567" y="4348273"/>
            <a:ext cx="2076633" cy="62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770"/>
              <a:gd name="adj6" fmla="val -53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Model is not overfitted</a:t>
            </a:r>
            <a:endParaRPr lang="en-US" dirty="0"/>
          </a:p>
        </p:txBody>
      </p:sp>
      <p:sp>
        <p:nvSpPr>
          <p:cNvPr id="8" name="Callout: Bent Line with Border and Accent Bar 7">
            <a:extLst>
              <a:ext uri="{FF2B5EF4-FFF2-40B4-BE49-F238E27FC236}">
                <a16:creationId xmlns:a16="http://schemas.microsoft.com/office/drawing/2014/main" id="{0E25BAD0-5EDF-4EFA-95BF-4B4FEF534B42}"/>
              </a:ext>
            </a:extLst>
          </p:cNvPr>
          <p:cNvSpPr/>
          <p:nvPr/>
        </p:nvSpPr>
        <p:spPr>
          <a:xfrm>
            <a:off x="9563878" y="2305076"/>
            <a:ext cx="2543359" cy="6204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747"/>
              <a:gd name="adj6" fmla="val -95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8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99C7-FA60-469D-B5BA-0D3E9694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LAB: L1, L2 Regularization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E5D4-0AD0-40F9-848C-BE34CE694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Regularization on MNIST data</a:t>
            </a:r>
          </a:p>
          <a:p>
            <a:r>
              <a:rPr lang="en-IN" dirty="0"/>
              <a:t>Build a model with several hidden nodes and layers. Apply regularization to avoid overfitting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E697-3E49-4B33-BC9D-99A955E2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A750-3E58-4224-986A-6B1D1701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Code</a:t>
            </a:r>
            <a:r>
              <a:rPr lang="en-IN" dirty="0"/>
              <a:t>: L1, L2 Regularization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2B71C-8346-4C59-A650-A33F7888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9CFF-F30C-4FCB-A231-C3DED288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5" y="1532370"/>
            <a:ext cx="11385889" cy="1709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14B63-C46C-47E3-A2B0-5FAA2647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0" y="3457430"/>
            <a:ext cx="6629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8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7BBB-4B4E-44E0-8D95-F7E2FF4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Code</a:t>
            </a:r>
            <a:r>
              <a:rPr lang="en-IN" dirty="0"/>
              <a:t>: L1, L2 Regularization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F3798-8006-4B35-9F64-44F9D0C8F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84" y="1712767"/>
            <a:ext cx="9830234" cy="4764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9CC0-FCE7-45D5-AD76-FF92E7B0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7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2D96-A65D-4FEF-9BAF-2C8C698D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Note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9A14D-F1A4-49E8-87EA-441153DF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58213"/>
            <a:ext cx="10160000" cy="3303036"/>
          </a:xfrm>
        </p:spPr>
        <p:txBody>
          <a:bodyPr/>
          <a:lstStyle/>
          <a:p>
            <a:r>
              <a:rPr lang="en-IN" dirty="0"/>
              <a:t>We directly work with weights in regularization. </a:t>
            </a:r>
          </a:p>
          <a:p>
            <a:r>
              <a:rPr lang="en-IN" dirty="0"/>
              <a:t>It is important to </a:t>
            </a:r>
            <a:r>
              <a:rPr lang="en-IN" b="1" u="sng" dirty="0"/>
              <a:t>standardize the data </a:t>
            </a:r>
            <a:r>
              <a:rPr lang="en-IN" dirty="0"/>
              <a:t>before applying regularization in neural networks </a:t>
            </a:r>
          </a:p>
          <a:p>
            <a:r>
              <a:rPr lang="en-IN" dirty="0"/>
              <a:t>Since a single regularization parameter is applied on all weights, its very important to bring all weights on to same scale </a:t>
            </a:r>
          </a:p>
          <a:p>
            <a:r>
              <a:rPr lang="en-IN" dirty="0"/>
              <a:t>Regularization parameter might not have any impact if the data is not standardised.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D1B8C-0840-414F-9406-D818D933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0D7A3-9D30-40B1-917D-F112FA69C012}"/>
                  </a:ext>
                </a:extLst>
              </p:cNvPr>
              <p:cNvSpPr/>
              <p:nvPr/>
            </p:nvSpPr>
            <p:spPr>
              <a:xfrm>
                <a:off x="1528838" y="5069938"/>
                <a:ext cx="756439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𝑅𝑒𝑔𝑢𝑙𝑎𝑟𝑖𝑧𝑒𝑑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0D7A3-9D30-40B1-917D-F112FA69C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38" y="5069938"/>
                <a:ext cx="756439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1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B1CC-C3B9-4405-BFA7-25A17481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Dropout Regularization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95F5-F08C-4EE8-8493-34101EC2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previous method was about penalizing the weight with L1 and L2 regularization</a:t>
            </a:r>
          </a:p>
          <a:p>
            <a:r>
              <a:rPr lang="en-US" dirty="0"/>
              <a:t>Dropout</a:t>
            </a:r>
            <a:r>
              <a:rPr lang="en-IN" dirty="0"/>
              <a:t> method is also used for avoiding overfitting</a:t>
            </a:r>
            <a:endParaRPr lang="en-US" dirty="0"/>
          </a:p>
          <a:p>
            <a:r>
              <a:rPr lang="en-IN" dirty="0"/>
              <a:t>Dropping </a:t>
            </a:r>
            <a:r>
              <a:rPr lang="en-US" dirty="0"/>
              <a:t>of the hidden units while building the model </a:t>
            </a:r>
          </a:p>
          <a:p>
            <a:r>
              <a:rPr lang="en-US" dirty="0"/>
              <a:t>Ignoring few hidden units in each feed forward pass of the back propagation algorithm</a:t>
            </a:r>
          </a:p>
          <a:p>
            <a:pPr marL="64300" indent="0">
              <a:buNone/>
            </a:pPr>
            <a:endParaRPr lang="en-IN" dirty="0"/>
          </a:p>
          <a:p>
            <a:r>
              <a:rPr lang="en-IN" dirty="0"/>
              <a:t>‘</a:t>
            </a:r>
            <a:r>
              <a:rPr lang="en-US" dirty="0"/>
              <a:t>Dropping out few hidden units in every iteration’ </a:t>
            </a:r>
          </a:p>
          <a:p>
            <a:r>
              <a:rPr lang="en-IN" dirty="0"/>
              <a:t>Dropout method forces each neuron to learn a few patterns, it ensures that a single neuron is NOT dominating in the entire model.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E3CCB-8ADA-4BF9-8225-10C9C51F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0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6814-5DF7-45EA-9CC8-37171C1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Dropout Regularization  works?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7CB3-802C-42D9-B163-7AB98942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F3862-CEE3-41F6-95A1-C69EE1768BFD}"/>
              </a:ext>
            </a:extLst>
          </p:cNvPr>
          <p:cNvSpPr/>
          <p:nvPr/>
        </p:nvSpPr>
        <p:spPr>
          <a:xfrm>
            <a:off x="3484776" y="250172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C02827-FA42-4DA9-BCC9-0885029BE3C4}"/>
              </a:ext>
            </a:extLst>
          </p:cNvPr>
          <p:cNvSpPr/>
          <p:nvPr/>
        </p:nvSpPr>
        <p:spPr>
          <a:xfrm>
            <a:off x="3484776" y="3262202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7CD-65F8-4471-A350-DED9D58C2DC7}"/>
              </a:ext>
            </a:extLst>
          </p:cNvPr>
          <p:cNvSpPr/>
          <p:nvPr/>
        </p:nvSpPr>
        <p:spPr>
          <a:xfrm>
            <a:off x="3491055" y="4022684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EB8ED-CA5F-4891-A405-750063EC46A3}"/>
              </a:ext>
            </a:extLst>
          </p:cNvPr>
          <p:cNvSpPr/>
          <p:nvPr/>
        </p:nvSpPr>
        <p:spPr>
          <a:xfrm>
            <a:off x="4762895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D3D7FF-4FF8-45AB-8358-5C1085522EF9}"/>
              </a:ext>
            </a:extLst>
          </p:cNvPr>
          <p:cNvSpPr/>
          <p:nvPr/>
        </p:nvSpPr>
        <p:spPr>
          <a:xfrm>
            <a:off x="4784099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403C38-EEB0-4503-95CE-EA2D07F40932}"/>
              </a:ext>
            </a:extLst>
          </p:cNvPr>
          <p:cNvSpPr/>
          <p:nvPr/>
        </p:nvSpPr>
        <p:spPr>
          <a:xfrm>
            <a:off x="6041014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h3</a:t>
            </a:r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1D85C-2255-4E4C-9615-0A704E836FF6}"/>
              </a:ext>
            </a:extLst>
          </p:cNvPr>
          <p:cNvSpPr/>
          <p:nvPr/>
        </p:nvSpPr>
        <p:spPr>
          <a:xfrm>
            <a:off x="6047293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h4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57461D-0FDC-440F-AF9C-9FD88763D3C9}"/>
              </a:ext>
            </a:extLst>
          </p:cNvPr>
          <p:cNvSpPr/>
          <p:nvPr/>
        </p:nvSpPr>
        <p:spPr>
          <a:xfrm>
            <a:off x="7304208" y="3617701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97E931-8F11-47D6-B8B9-47D8165D17E5}"/>
              </a:ext>
            </a:extLst>
          </p:cNvPr>
          <p:cNvSpPr/>
          <p:nvPr/>
        </p:nvSpPr>
        <p:spPr>
          <a:xfrm>
            <a:off x="7304208" y="2787694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E70E3A-4A65-4FCA-A3B4-CAC67EE4049B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088091" y="2779811"/>
            <a:ext cx="674804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B22C-E210-4761-B362-1B83512B53D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088091" y="3150546"/>
            <a:ext cx="674804" cy="38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6E72EE-3385-495B-A72B-B8F1DE6C1510}"/>
              </a:ext>
            </a:extLst>
          </p:cNvPr>
          <p:cNvCxnSpPr>
            <a:cxnSpLocks/>
            <a:stCxn id="7" idx="7"/>
            <a:endCxn id="10" idx="2"/>
          </p:cNvCxnSpPr>
          <p:nvPr/>
        </p:nvCxnSpPr>
        <p:spPr>
          <a:xfrm flipV="1">
            <a:off x="4006017" y="3150546"/>
            <a:ext cx="756878" cy="953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24D89-8DF8-44B6-93E2-3D9EED7E326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088091" y="2779811"/>
            <a:ext cx="696008" cy="1131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094EAE-FD81-4B41-976F-E7F63F3513D3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4006017" y="3911028"/>
            <a:ext cx="778082" cy="193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3A1F7F-B846-470B-9CD4-4ED7B465069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088091" y="3540293"/>
            <a:ext cx="696008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BF7780-95C2-4EC7-895E-345BC8389AEB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366210" y="3150546"/>
            <a:ext cx="6748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991619-6D88-46AE-9460-9E75EA3B273D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5366210" y="3150546"/>
            <a:ext cx="681083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EA70EB-997D-402E-9803-DCF5FE5C3C6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5387414" y="3150546"/>
            <a:ext cx="653600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610388-27F8-4AF2-B853-7B8ED850228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644329" y="3065785"/>
            <a:ext cx="659879" cy="84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80D37-1AC6-44F5-AA83-FED7FA060F76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6644329" y="3150546"/>
            <a:ext cx="659879" cy="745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40FCC9-323B-4EF9-8FA8-B04839F4504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650608" y="3895792"/>
            <a:ext cx="653600" cy="1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EEAE76-6D94-46B8-9F96-CEBF90975700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6650608" y="3065785"/>
            <a:ext cx="653600" cy="845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F9118D-1BD6-4878-BD41-A28935F6B3B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5387414" y="3911028"/>
            <a:ext cx="6598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6" name="Callout: Line with Border and Accent Bar 135">
            <a:extLst>
              <a:ext uri="{FF2B5EF4-FFF2-40B4-BE49-F238E27FC236}">
                <a16:creationId xmlns:a16="http://schemas.microsoft.com/office/drawing/2014/main" id="{D9AAE202-6648-42F2-9510-8DF8685735BA}"/>
              </a:ext>
            </a:extLst>
          </p:cNvPr>
          <p:cNvSpPr/>
          <p:nvPr/>
        </p:nvSpPr>
        <p:spPr>
          <a:xfrm>
            <a:off x="9558779" y="1593130"/>
            <a:ext cx="1960776" cy="908590"/>
          </a:xfrm>
          <a:prstGeom prst="accentBorderCallout1">
            <a:avLst>
              <a:gd name="adj1" fmla="val 18750"/>
              <a:gd name="adj2" fmla="val -8333"/>
              <a:gd name="adj3" fmla="val 131175"/>
              <a:gd name="adj4" fmla="val -7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Fully connected network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6814-5DF7-45EA-9CC8-37171C1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Dropout Regularization  works?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7CB3-802C-42D9-B163-7AB98942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F3862-CEE3-41F6-95A1-C69EE1768BFD}"/>
              </a:ext>
            </a:extLst>
          </p:cNvPr>
          <p:cNvSpPr/>
          <p:nvPr/>
        </p:nvSpPr>
        <p:spPr>
          <a:xfrm>
            <a:off x="3484776" y="250172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C02827-FA42-4DA9-BCC9-0885029BE3C4}"/>
              </a:ext>
            </a:extLst>
          </p:cNvPr>
          <p:cNvSpPr/>
          <p:nvPr/>
        </p:nvSpPr>
        <p:spPr>
          <a:xfrm>
            <a:off x="3484776" y="3262202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7CD-65F8-4471-A350-DED9D58C2DC7}"/>
              </a:ext>
            </a:extLst>
          </p:cNvPr>
          <p:cNvSpPr/>
          <p:nvPr/>
        </p:nvSpPr>
        <p:spPr>
          <a:xfrm>
            <a:off x="3491055" y="4022684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EB8ED-CA5F-4891-A405-750063EC46A3}"/>
              </a:ext>
            </a:extLst>
          </p:cNvPr>
          <p:cNvSpPr/>
          <p:nvPr/>
        </p:nvSpPr>
        <p:spPr>
          <a:xfrm>
            <a:off x="4762895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D3D7FF-4FF8-45AB-8358-5C1085522EF9}"/>
              </a:ext>
            </a:extLst>
          </p:cNvPr>
          <p:cNvSpPr/>
          <p:nvPr/>
        </p:nvSpPr>
        <p:spPr>
          <a:xfrm>
            <a:off x="4784099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403C38-EEB0-4503-95CE-EA2D07F40932}"/>
              </a:ext>
            </a:extLst>
          </p:cNvPr>
          <p:cNvSpPr/>
          <p:nvPr/>
        </p:nvSpPr>
        <p:spPr>
          <a:xfrm>
            <a:off x="6041014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h3</a:t>
            </a:r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1D85C-2255-4E4C-9615-0A704E836FF6}"/>
              </a:ext>
            </a:extLst>
          </p:cNvPr>
          <p:cNvSpPr/>
          <p:nvPr/>
        </p:nvSpPr>
        <p:spPr>
          <a:xfrm>
            <a:off x="6047293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h4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57461D-0FDC-440F-AF9C-9FD88763D3C9}"/>
              </a:ext>
            </a:extLst>
          </p:cNvPr>
          <p:cNvSpPr/>
          <p:nvPr/>
        </p:nvSpPr>
        <p:spPr>
          <a:xfrm>
            <a:off x="7304208" y="3617701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97E931-8F11-47D6-B8B9-47D8165D17E5}"/>
              </a:ext>
            </a:extLst>
          </p:cNvPr>
          <p:cNvSpPr/>
          <p:nvPr/>
        </p:nvSpPr>
        <p:spPr>
          <a:xfrm>
            <a:off x="7304208" y="2787694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E70E3A-4A65-4FCA-A3B4-CAC67EE4049B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088091" y="2779811"/>
            <a:ext cx="674804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B22C-E210-4761-B362-1B83512B53D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088091" y="3150546"/>
            <a:ext cx="674804" cy="38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6E72EE-3385-495B-A72B-B8F1DE6C1510}"/>
              </a:ext>
            </a:extLst>
          </p:cNvPr>
          <p:cNvCxnSpPr>
            <a:cxnSpLocks/>
            <a:stCxn id="7" idx="7"/>
            <a:endCxn id="10" idx="2"/>
          </p:cNvCxnSpPr>
          <p:nvPr/>
        </p:nvCxnSpPr>
        <p:spPr>
          <a:xfrm flipV="1">
            <a:off x="4006017" y="3150546"/>
            <a:ext cx="756878" cy="953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24D89-8DF8-44B6-93E2-3D9EED7E326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088091" y="2779811"/>
            <a:ext cx="696008" cy="1131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094EAE-FD81-4B41-976F-E7F63F3513D3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4006017" y="3911028"/>
            <a:ext cx="778082" cy="193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3A1F7F-B846-470B-9CD4-4ED7B465069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088091" y="3540293"/>
            <a:ext cx="696008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BF7780-95C2-4EC7-895E-345BC8389AEB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366210" y="3150546"/>
            <a:ext cx="6748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991619-6D88-46AE-9460-9E75EA3B273D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5366210" y="3150546"/>
            <a:ext cx="681083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EA70EB-997D-402E-9803-DCF5FE5C3C6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5387414" y="3150546"/>
            <a:ext cx="653600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610388-27F8-4AF2-B853-7B8ED850228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644329" y="3065785"/>
            <a:ext cx="659879" cy="84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80D37-1AC6-44F5-AA83-FED7FA060F76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6644329" y="3150546"/>
            <a:ext cx="659879" cy="745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40FCC9-323B-4EF9-8FA8-B04839F4504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650608" y="3895792"/>
            <a:ext cx="653600" cy="1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EEAE76-6D94-46B8-9F96-CEBF90975700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6650608" y="3065785"/>
            <a:ext cx="653600" cy="845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F9118D-1BD6-4878-BD41-A28935F6B3B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5387414" y="3911028"/>
            <a:ext cx="6598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6" name="Callout: Line with Border and Accent Bar 135">
            <a:extLst>
              <a:ext uri="{FF2B5EF4-FFF2-40B4-BE49-F238E27FC236}">
                <a16:creationId xmlns:a16="http://schemas.microsoft.com/office/drawing/2014/main" id="{D9AAE202-6648-42F2-9510-8DF8685735BA}"/>
              </a:ext>
            </a:extLst>
          </p:cNvPr>
          <p:cNvSpPr/>
          <p:nvPr/>
        </p:nvSpPr>
        <p:spPr>
          <a:xfrm>
            <a:off x="9558779" y="1593130"/>
            <a:ext cx="1960776" cy="908590"/>
          </a:xfrm>
          <a:prstGeom prst="accentBorderCallout1">
            <a:avLst>
              <a:gd name="adj1" fmla="val 18750"/>
              <a:gd name="adj2" fmla="val -8333"/>
              <a:gd name="adj3" fmla="val 139884"/>
              <a:gd name="adj4" fmla="val -2244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Retain hidden node with probability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6814-5DF7-45EA-9CC8-37171C1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Dropout Regularization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7CB3-802C-42D9-B163-7AB98942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F3862-CEE3-41F6-95A1-C69EE1768BFD}"/>
              </a:ext>
            </a:extLst>
          </p:cNvPr>
          <p:cNvSpPr/>
          <p:nvPr/>
        </p:nvSpPr>
        <p:spPr>
          <a:xfrm>
            <a:off x="3484776" y="250172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C02827-FA42-4DA9-BCC9-0885029BE3C4}"/>
              </a:ext>
            </a:extLst>
          </p:cNvPr>
          <p:cNvSpPr/>
          <p:nvPr/>
        </p:nvSpPr>
        <p:spPr>
          <a:xfrm>
            <a:off x="3484776" y="3262202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7CD-65F8-4471-A350-DED9D58C2DC7}"/>
              </a:ext>
            </a:extLst>
          </p:cNvPr>
          <p:cNvSpPr/>
          <p:nvPr/>
        </p:nvSpPr>
        <p:spPr>
          <a:xfrm>
            <a:off x="3491055" y="4022684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D3D7FF-4FF8-45AB-8358-5C1085522EF9}"/>
              </a:ext>
            </a:extLst>
          </p:cNvPr>
          <p:cNvSpPr/>
          <p:nvPr/>
        </p:nvSpPr>
        <p:spPr>
          <a:xfrm>
            <a:off x="4784099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1D85C-2255-4E4C-9615-0A704E836FF6}"/>
              </a:ext>
            </a:extLst>
          </p:cNvPr>
          <p:cNvSpPr/>
          <p:nvPr/>
        </p:nvSpPr>
        <p:spPr>
          <a:xfrm>
            <a:off x="6047293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h4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57461D-0FDC-440F-AF9C-9FD88763D3C9}"/>
              </a:ext>
            </a:extLst>
          </p:cNvPr>
          <p:cNvSpPr/>
          <p:nvPr/>
        </p:nvSpPr>
        <p:spPr>
          <a:xfrm>
            <a:off x="7304208" y="3617701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97E931-8F11-47D6-B8B9-47D8165D17E5}"/>
              </a:ext>
            </a:extLst>
          </p:cNvPr>
          <p:cNvSpPr/>
          <p:nvPr/>
        </p:nvSpPr>
        <p:spPr>
          <a:xfrm>
            <a:off x="7304208" y="2787694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24D89-8DF8-44B6-93E2-3D9EED7E326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088091" y="2779811"/>
            <a:ext cx="696008" cy="1131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094EAE-FD81-4B41-976F-E7F63F3513D3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4006017" y="3911028"/>
            <a:ext cx="778082" cy="193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3A1F7F-B846-470B-9CD4-4ED7B465069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088091" y="3540293"/>
            <a:ext cx="696008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40FCC9-323B-4EF9-8FA8-B04839F4504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650608" y="3895792"/>
            <a:ext cx="653600" cy="1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EEAE76-6D94-46B8-9F96-CEBF90975700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6650608" y="3065785"/>
            <a:ext cx="653600" cy="845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F9118D-1BD6-4878-BD41-A28935F6B3B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5387414" y="3911028"/>
            <a:ext cx="6598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Callout: Line with Border and Accent Bar 26">
            <a:extLst>
              <a:ext uri="{FF2B5EF4-FFF2-40B4-BE49-F238E27FC236}">
                <a16:creationId xmlns:a16="http://schemas.microsoft.com/office/drawing/2014/main" id="{9016684B-7057-4258-A13B-70562B14230D}"/>
              </a:ext>
            </a:extLst>
          </p:cNvPr>
          <p:cNvSpPr/>
          <p:nvPr/>
        </p:nvSpPr>
        <p:spPr>
          <a:xfrm>
            <a:off x="9558779" y="1593130"/>
            <a:ext cx="2318994" cy="908590"/>
          </a:xfrm>
          <a:prstGeom prst="accentBorderCallout1">
            <a:avLst>
              <a:gd name="adj1" fmla="val 18750"/>
              <a:gd name="adj2" fmla="val -8333"/>
              <a:gd name="adj3" fmla="val 131175"/>
              <a:gd name="adj4" fmla="val -7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h1 and h3 dropped in iteration1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B429F-2F10-4288-869B-617AC6D24849}"/>
              </a:ext>
            </a:extLst>
          </p:cNvPr>
          <p:cNvSpPr txBox="1"/>
          <p:nvPr/>
        </p:nvSpPr>
        <p:spPr>
          <a:xfrm>
            <a:off x="773723" y="5143500"/>
            <a:ext cx="983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called a thinned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each iteration, backpropagation is performed on the thinned network</a:t>
            </a:r>
          </a:p>
        </p:txBody>
      </p:sp>
    </p:spTree>
    <p:extLst>
      <p:ext uri="{BB962C8B-B14F-4D97-AF65-F5344CB8AC3E}">
        <p14:creationId xmlns:p14="http://schemas.microsoft.com/office/powerpoint/2010/main" val="194186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6814-5DF7-45EA-9CC8-37171C1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Dropout Regularization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7CB3-802C-42D9-B163-7AB98942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F3862-CEE3-41F6-95A1-C69EE1768BFD}"/>
              </a:ext>
            </a:extLst>
          </p:cNvPr>
          <p:cNvSpPr/>
          <p:nvPr/>
        </p:nvSpPr>
        <p:spPr>
          <a:xfrm>
            <a:off x="3484776" y="250172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C02827-FA42-4DA9-BCC9-0885029BE3C4}"/>
              </a:ext>
            </a:extLst>
          </p:cNvPr>
          <p:cNvSpPr/>
          <p:nvPr/>
        </p:nvSpPr>
        <p:spPr>
          <a:xfrm>
            <a:off x="3484776" y="3262202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7CD-65F8-4471-A350-DED9D58C2DC7}"/>
              </a:ext>
            </a:extLst>
          </p:cNvPr>
          <p:cNvSpPr/>
          <p:nvPr/>
        </p:nvSpPr>
        <p:spPr>
          <a:xfrm>
            <a:off x="3491055" y="4022684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D3D7FF-4FF8-45AB-8358-5C1085522EF9}"/>
              </a:ext>
            </a:extLst>
          </p:cNvPr>
          <p:cNvSpPr/>
          <p:nvPr/>
        </p:nvSpPr>
        <p:spPr>
          <a:xfrm>
            <a:off x="4784099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403C38-EEB0-4503-95CE-EA2D07F40932}"/>
              </a:ext>
            </a:extLst>
          </p:cNvPr>
          <p:cNvSpPr/>
          <p:nvPr/>
        </p:nvSpPr>
        <p:spPr>
          <a:xfrm>
            <a:off x="6041014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h3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57461D-0FDC-440F-AF9C-9FD88763D3C9}"/>
              </a:ext>
            </a:extLst>
          </p:cNvPr>
          <p:cNvSpPr/>
          <p:nvPr/>
        </p:nvSpPr>
        <p:spPr>
          <a:xfrm>
            <a:off x="7304208" y="3617701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97E931-8F11-47D6-B8B9-47D8165D17E5}"/>
              </a:ext>
            </a:extLst>
          </p:cNvPr>
          <p:cNvSpPr/>
          <p:nvPr/>
        </p:nvSpPr>
        <p:spPr>
          <a:xfrm>
            <a:off x="7304208" y="2787694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24D89-8DF8-44B6-93E2-3D9EED7E326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088091" y="2779811"/>
            <a:ext cx="696008" cy="1131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094EAE-FD81-4B41-976F-E7F63F3513D3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4006017" y="3911028"/>
            <a:ext cx="778082" cy="193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3A1F7F-B846-470B-9CD4-4ED7B465069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088091" y="3540293"/>
            <a:ext cx="696008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EA70EB-997D-402E-9803-DCF5FE5C3C6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5387414" y="3150546"/>
            <a:ext cx="653600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610388-27F8-4AF2-B853-7B8ED850228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644329" y="3065785"/>
            <a:ext cx="659879" cy="84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80D37-1AC6-44F5-AA83-FED7FA060F76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6644329" y="3150546"/>
            <a:ext cx="659879" cy="745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llout: Line with Border and Accent Bar 29">
            <a:extLst>
              <a:ext uri="{FF2B5EF4-FFF2-40B4-BE49-F238E27FC236}">
                <a16:creationId xmlns:a16="http://schemas.microsoft.com/office/drawing/2014/main" id="{DC799471-A747-47B8-89D2-3277E142226A}"/>
              </a:ext>
            </a:extLst>
          </p:cNvPr>
          <p:cNvSpPr/>
          <p:nvPr/>
        </p:nvSpPr>
        <p:spPr>
          <a:xfrm>
            <a:off x="9558779" y="1593130"/>
            <a:ext cx="2318994" cy="908590"/>
          </a:xfrm>
          <a:prstGeom prst="accentBorderCallout1">
            <a:avLst>
              <a:gd name="adj1" fmla="val 18750"/>
              <a:gd name="adj2" fmla="val -8333"/>
              <a:gd name="adj3" fmla="val 131175"/>
              <a:gd name="adj4" fmla="val -7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h1 and h4 dropped in iteration2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4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6814-5DF7-45EA-9CC8-37171C1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Dropout Regularization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7CB3-802C-42D9-B163-7AB98942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F3862-CEE3-41F6-95A1-C69EE1768BFD}"/>
              </a:ext>
            </a:extLst>
          </p:cNvPr>
          <p:cNvSpPr/>
          <p:nvPr/>
        </p:nvSpPr>
        <p:spPr>
          <a:xfrm>
            <a:off x="3484776" y="250172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C02827-FA42-4DA9-BCC9-0885029BE3C4}"/>
              </a:ext>
            </a:extLst>
          </p:cNvPr>
          <p:cNvSpPr/>
          <p:nvPr/>
        </p:nvSpPr>
        <p:spPr>
          <a:xfrm>
            <a:off x="3484776" y="3262202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7CD-65F8-4471-A350-DED9D58C2DC7}"/>
              </a:ext>
            </a:extLst>
          </p:cNvPr>
          <p:cNvSpPr/>
          <p:nvPr/>
        </p:nvSpPr>
        <p:spPr>
          <a:xfrm>
            <a:off x="3491055" y="4022684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EB8ED-CA5F-4891-A405-750063EC46A3}"/>
              </a:ext>
            </a:extLst>
          </p:cNvPr>
          <p:cNvSpPr/>
          <p:nvPr/>
        </p:nvSpPr>
        <p:spPr>
          <a:xfrm>
            <a:off x="4762895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1D85C-2255-4E4C-9615-0A704E836FF6}"/>
              </a:ext>
            </a:extLst>
          </p:cNvPr>
          <p:cNvSpPr/>
          <p:nvPr/>
        </p:nvSpPr>
        <p:spPr>
          <a:xfrm>
            <a:off x="6047293" y="3632937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h4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57461D-0FDC-440F-AF9C-9FD88763D3C9}"/>
              </a:ext>
            </a:extLst>
          </p:cNvPr>
          <p:cNvSpPr/>
          <p:nvPr/>
        </p:nvSpPr>
        <p:spPr>
          <a:xfrm>
            <a:off x="7304208" y="3617701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97E931-8F11-47D6-B8B9-47D8165D17E5}"/>
              </a:ext>
            </a:extLst>
          </p:cNvPr>
          <p:cNvSpPr/>
          <p:nvPr/>
        </p:nvSpPr>
        <p:spPr>
          <a:xfrm>
            <a:off x="7304208" y="2787694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E70E3A-4A65-4FCA-A3B4-CAC67EE4049B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088091" y="2779811"/>
            <a:ext cx="674804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B22C-E210-4761-B362-1B83512B53D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088091" y="3150546"/>
            <a:ext cx="674804" cy="38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6E72EE-3385-495B-A72B-B8F1DE6C1510}"/>
              </a:ext>
            </a:extLst>
          </p:cNvPr>
          <p:cNvCxnSpPr>
            <a:cxnSpLocks/>
            <a:stCxn id="7" idx="7"/>
            <a:endCxn id="10" idx="2"/>
          </p:cNvCxnSpPr>
          <p:nvPr/>
        </p:nvCxnSpPr>
        <p:spPr>
          <a:xfrm flipV="1">
            <a:off x="4006017" y="3150546"/>
            <a:ext cx="756878" cy="953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991619-6D88-46AE-9460-9E75EA3B273D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5366210" y="3150546"/>
            <a:ext cx="681083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40FCC9-323B-4EF9-8FA8-B04839F4504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6650608" y="3895792"/>
            <a:ext cx="653600" cy="1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EEAE76-6D94-46B8-9F96-CEBF90975700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6650608" y="3065785"/>
            <a:ext cx="653600" cy="845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Callout: Line with Border and Accent Bar 27">
            <a:extLst>
              <a:ext uri="{FF2B5EF4-FFF2-40B4-BE49-F238E27FC236}">
                <a16:creationId xmlns:a16="http://schemas.microsoft.com/office/drawing/2014/main" id="{3FF98060-C3E1-4C32-B7C7-318B720D0492}"/>
              </a:ext>
            </a:extLst>
          </p:cNvPr>
          <p:cNvSpPr/>
          <p:nvPr/>
        </p:nvSpPr>
        <p:spPr>
          <a:xfrm>
            <a:off x="9558779" y="1593130"/>
            <a:ext cx="2318994" cy="908590"/>
          </a:xfrm>
          <a:prstGeom prst="accentBorderCallout1">
            <a:avLst>
              <a:gd name="adj1" fmla="val 18750"/>
              <a:gd name="adj2" fmla="val -8333"/>
              <a:gd name="adj3" fmla="val 131175"/>
              <a:gd name="adj4" fmla="val -7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h2 and h3 dropped in iteration3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2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6814-5DF7-45EA-9CC8-37171C14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Dropout Regularization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7CB3-802C-42D9-B163-7AB98942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F3862-CEE3-41F6-95A1-C69EE1768BFD}"/>
              </a:ext>
            </a:extLst>
          </p:cNvPr>
          <p:cNvSpPr/>
          <p:nvPr/>
        </p:nvSpPr>
        <p:spPr>
          <a:xfrm>
            <a:off x="3484776" y="250172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C02827-FA42-4DA9-BCC9-0885029BE3C4}"/>
              </a:ext>
            </a:extLst>
          </p:cNvPr>
          <p:cNvSpPr/>
          <p:nvPr/>
        </p:nvSpPr>
        <p:spPr>
          <a:xfrm>
            <a:off x="3484776" y="3262202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7CD-65F8-4471-A350-DED9D58C2DC7}"/>
              </a:ext>
            </a:extLst>
          </p:cNvPr>
          <p:cNvSpPr/>
          <p:nvPr/>
        </p:nvSpPr>
        <p:spPr>
          <a:xfrm>
            <a:off x="3491055" y="4022684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EB8ED-CA5F-4891-A405-750063EC46A3}"/>
              </a:ext>
            </a:extLst>
          </p:cNvPr>
          <p:cNvSpPr/>
          <p:nvPr/>
        </p:nvSpPr>
        <p:spPr>
          <a:xfrm>
            <a:off x="4762895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403C38-EEB0-4503-95CE-EA2D07F40932}"/>
              </a:ext>
            </a:extLst>
          </p:cNvPr>
          <p:cNvSpPr/>
          <p:nvPr/>
        </p:nvSpPr>
        <p:spPr>
          <a:xfrm>
            <a:off x="6041014" y="2872455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h3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57461D-0FDC-440F-AF9C-9FD88763D3C9}"/>
              </a:ext>
            </a:extLst>
          </p:cNvPr>
          <p:cNvSpPr/>
          <p:nvPr/>
        </p:nvSpPr>
        <p:spPr>
          <a:xfrm>
            <a:off x="7304208" y="3617701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97E931-8F11-47D6-B8B9-47D8165D17E5}"/>
              </a:ext>
            </a:extLst>
          </p:cNvPr>
          <p:cNvSpPr/>
          <p:nvPr/>
        </p:nvSpPr>
        <p:spPr>
          <a:xfrm>
            <a:off x="7304208" y="2787694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E70E3A-4A65-4FCA-A3B4-CAC67EE4049B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088091" y="2779811"/>
            <a:ext cx="674804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B22C-E210-4761-B362-1B83512B53D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088091" y="3150546"/>
            <a:ext cx="674804" cy="38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6E72EE-3385-495B-A72B-B8F1DE6C1510}"/>
              </a:ext>
            </a:extLst>
          </p:cNvPr>
          <p:cNvCxnSpPr>
            <a:cxnSpLocks/>
            <a:stCxn id="7" idx="7"/>
            <a:endCxn id="10" idx="2"/>
          </p:cNvCxnSpPr>
          <p:nvPr/>
        </p:nvCxnSpPr>
        <p:spPr>
          <a:xfrm flipV="1">
            <a:off x="4006017" y="3150546"/>
            <a:ext cx="756878" cy="953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BF7780-95C2-4EC7-895E-345BC8389AEB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366210" y="3150546"/>
            <a:ext cx="6748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610388-27F8-4AF2-B853-7B8ED850228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6644329" y="3065785"/>
            <a:ext cx="659879" cy="84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80D37-1AC6-44F5-AA83-FED7FA060F76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6644329" y="3150546"/>
            <a:ext cx="659879" cy="745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Callout: Line with Border and Accent Bar 27">
            <a:extLst>
              <a:ext uri="{FF2B5EF4-FFF2-40B4-BE49-F238E27FC236}">
                <a16:creationId xmlns:a16="http://schemas.microsoft.com/office/drawing/2014/main" id="{801F68A7-7567-4DD7-A3D1-CE3013D406FE}"/>
              </a:ext>
            </a:extLst>
          </p:cNvPr>
          <p:cNvSpPr/>
          <p:nvPr/>
        </p:nvSpPr>
        <p:spPr>
          <a:xfrm>
            <a:off x="9558779" y="1593130"/>
            <a:ext cx="2318994" cy="908590"/>
          </a:xfrm>
          <a:prstGeom prst="accentBorderCallout1">
            <a:avLst>
              <a:gd name="adj1" fmla="val 18750"/>
              <a:gd name="adj2" fmla="val -8333"/>
              <a:gd name="adj3" fmla="val 131175"/>
              <a:gd name="adj4" fmla="val -7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h2 and h4 dropped in iteration4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17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2D6F-17A7-4A33-A7CF-49D2D219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weights in the model(While testing)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5D27-7F77-4497-80FE-C40A37AD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160000" cy="4273061"/>
          </a:xfrm>
        </p:spPr>
        <p:txBody>
          <a:bodyPr>
            <a:normAutofit/>
          </a:bodyPr>
          <a:lstStyle/>
          <a:p>
            <a:r>
              <a:rPr lang="en-IN" dirty="0"/>
              <a:t>At training phase</a:t>
            </a:r>
          </a:p>
          <a:p>
            <a:pPr lvl="1"/>
            <a:r>
              <a:rPr lang="en-IN" dirty="0"/>
              <a:t>In each iteration, drop few hidden units and calculate weights </a:t>
            </a:r>
          </a:p>
          <a:p>
            <a:pPr lvl="1"/>
            <a:r>
              <a:rPr lang="en-IN" dirty="0"/>
              <a:t>For example each unit is kept with probability 0.5 in each iteration</a:t>
            </a:r>
          </a:p>
          <a:p>
            <a:pPr lvl="1"/>
            <a:r>
              <a:rPr lang="en-IN" dirty="0"/>
              <a:t>Train the network and take the final weights matrix from all networks. </a:t>
            </a:r>
          </a:p>
          <a:p>
            <a:r>
              <a:rPr lang="en-IN" dirty="0"/>
              <a:t>At the test time</a:t>
            </a:r>
          </a:p>
          <a:p>
            <a:pPr lvl="1"/>
            <a:r>
              <a:rPr lang="en-IN" dirty="0"/>
              <a:t>We use all the weights, as if there was no drop out. </a:t>
            </a:r>
          </a:p>
          <a:p>
            <a:pPr lvl="1"/>
            <a:r>
              <a:rPr lang="en-IN" dirty="0"/>
              <a:t>We may have to incorporate dropout impact on weights while perdition </a:t>
            </a:r>
          </a:p>
          <a:p>
            <a:pPr lvl="1"/>
            <a:r>
              <a:rPr lang="en-IN" dirty="0"/>
              <a:t>If probability of keeping each node is 0.5 then multiply weights with 0.5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231480" lvl="1" indent="0">
              <a:buNone/>
            </a:pPr>
            <a:r>
              <a:rPr lang="en-IN" dirty="0"/>
              <a:t>Lets see an example to understand this procedure</a:t>
            </a:r>
          </a:p>
          <a:p>
            <a:endParaRPr lang="en-IN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5E2E4-45EE-405C-BE3D-8407C6B4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18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7DA-E319-48F5-BAA3-3D77C66A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43000"/>
          </a:xfrm>
        </p:spPr>
        <p:txBody>
          <a:bodyPr/>
          <a:lstStyle/>
          <a:p>
            <a:r>
              <a:rPr lang="en-IN" dirty="0"/>
              <a:t>Dropout Neural network at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C7DB-CB64-42E4-BFFA-0439B437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27</a:t>
            </a:fld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F0FEE8-32B0-49AA-94C6-ADF912D78A65}"/>
              </a:ext>
            </a:extLst>
          </p:cNvPr>
          <p:cNvSpPr/>
          <p:nvPr/>
        </p:nvSpPr>
        <p:spPr>
          <a:xfrm>
            <a:off x="291016" y="1543918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33176B1-A9CE-492B-9E6E-E6AF690E8B3A}"/>
              </a:ext>
            </a:extLst>
          </p:cNvPr>
          <p:cNvSpPr/>
          <p:nvPr/>
        </p:nvSpPr>
        <p:spPr>
          <a:xfrm>
            <a:off x="343770" y="2752808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D48AED-C00F-42CB-BF33-56B29F8ECD7B}"/>
              </a:ext>
            </a:extLst>
          </p:cNvPr>
          <p:cNvSpPr/>
          <p:nvPr/>
        </p:nvSpPr>
        <p:spPr>
          <a:xfrm>
            <a:off x="1991165" y="1543918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CDBF913-647A-44F7-A178-8E82E9C3020E}"/>
              </a:ext>
            </a:extLst>
          </p:cNvPr>
          <p:cNvSpPr/>
          <p:nvPr/>
        </p:nvSpPr>
        <p:spPr>
          <a:xfrm>
            <a:off x="2073915" y="2752808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0AA7BD4-CE06-4FEE-8F8C-96569EC145CC}"/>
              </a:ext>
            </a:extLst>
          </p:cNvPr>
          <p:cNvSpPr/>
          <p:nvPr/>
        </p:nvSpPr>
        <p:spPr>
          <a:xfrm>
            <a:off x="4004939" y="2092203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1AB2440-AC00-4FCA-A2B1-7E5421ACBA19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>
            <a:off x="894331" y="1822009"/>
            <a:ext cx="10968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362F02F-27DE-4912-A1F5-A380EF042204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47085" y="1822009"/>
            <a:ext cx="1044080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E2CBD7-D4CE-4743-8E80-366F84CFD6A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894331" y="1822009"/>
            <a:ext cx="1179584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C08DEB-12C8-4C70-A8AA-B794BB54334B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47085" y="3030899"/>
            <a:ext cx="1126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0D8858F-6D24-4771-A7A9-0ED21A766111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2594480" y="1822009"/>
            <a:ext cx="1410459" cy="548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E64BA42-491F-4583-A430-18D1991E1F9D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 flipV="1">
            <a:off x="2677230" y="2370294"/>
            <a:ext cx="1327709" cy="660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050A516E-C5E3-460A-9E1B-1CEFB803307C}"/>
              </a:ext>
            </a:extLst>
          </p:cNvPr>
          <p:cNvSpPr/>
          <p:nvPr/>
        </p:nvSpPr>
        <p:spPr>
          <a:xfrm>
            <a:off x="5503985" y="1266092"/>
            <a:ext cx="3112477" cy="1028700"/>
          </a:xfrm>
          <a:prstGeom prst="wedgeRoundRectCallout">
            <a:avLst>
              <a:gd name="adj1" fmla="val -82307"/>
              <a:gd name="adj2" fmla="val 43697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We want to train a network with 2 hidden units. </a:t>
            </a:r>
            <a:r>
              <a:rPr lang="en-IN" dirty="0" err="1"/>
              <a:t>i.e</a:t>
            </a:r>
            <a:r>
              <a:rPr lang="en-IN" dirty="0"/>
              <a:t> we want to find w1 … w6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20317F-ED19-49CA-9D70-2719181C0F0B}"/>
              </a:ext>
            </a:extLst>
          </p:cNvPr>
          <p:cNvSpPr/>
          <p:nvPr/>
        </p:nvSpPr>
        <p:spPr>
          <a:xfrm>
            <a:off x="422031" y="3519854"/>
            <a:ext cx="11245361" cy="700454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Let 0.5 be the probability of retaining a unit. We will see below structures while training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B022D14-D968-40E7-90B8-B536B47AB04D}"/>
              </a:ext>
            </a:extLst>
          </p:cNvPr>
          <p:cNvSpPr txBox="1"/>
          <p:nvPr/>
        </p:nvSpPr>
        <p:spPr>
          <a:xfrm>
            <a:off x="1480039" y="1497624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w1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16CC05-35B9-474E-B9B4-16B8094FF230}"/>
              </a:ext>
            </a:extLst>
          </p:cNvPr>
          <p:cNvSpPr txBox="1"/>
          <p:nvPr/>
        </p:nvSpPr>
        <p:spPr>
          <a:xfrm>
            <a:off x="1658816" y="193137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w2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64818-DD54-457A-978B-45EF9727B2B8}"/>
              </a:ext>
            </a:extLst>
          </p:cNvPr>
          <p:cNvSpPr txBox="1"/>
          <p:nvPr/>
        </p:nvSpPr>
        <p:spPr>
          <a:xfrm>
            <a:off x="1711569" y="2450123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w3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96AE627-E58A-463B-A682-EF318DBFB1FC}"/>
              </a:ext>
            </a:extLst>
          </p:cNvPr>
          <p:cNvSpPr txBox="1"/>
          <p:nvPr/>
        </p:nvSpPr>
        <p:spPr>
          <a:xfrm>
            <a:off x="1485898" y="2954216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w4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CB00B5-D0FF-442E-BFE0-713946632F67}"/>
              </a:ext>
            </a:extLst>
          </p:cNvPr>
          <p:cNvSpPr txBox="1"/>
          <p:nvPr/>
        </p:nvSpPr>
        <p:spPr>
          <a:xfrm>
            <a:off x="3525716" y="1934307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w5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F626E97-2194-4389-880F-B37E09D6B778}"/>
              </a:ext>
            </a:extLst>
          </p:cNvPr>
          <p:cNvSpPr txBox="1"/>
          <p:nvPr/>
        </p:nvSpPr>
        <p:spPr>
          <a:xfrm>
            <a:off x="3555024" y="2464776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w6</a:t>
            </a:r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50CBEB3-C9B6-4C16-BBAB-F32CE651F800}"/>
              </a:ext>
            </a:extLst>
          </p:cNvPr>
          <p:cNvSpPr/>
          <p:nvPr/>
        </p:nvSpPr>
        <p:spPr>
          <a:xfrm>
            <a:off x="285155" y="4536233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F44331B-6D0F-47FC-B948-FE7310ACA7C3}"/>
              </a:ext>
            </a:extLst>
          </p:cNvPr>
          <p:cNvSpPr/>
          <p:nvPr/>
        </p:nvSpPr>
        <p:spPr>
          <a:xfrm>
            <a:off x="337909" y="5745123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3057973-40AE-4F59-8B6F-C63571E8ADE0}"/>
              </a:ext>
            </a:extLst>
          </p:cNvPr>
          <p:cNvSpPr/>
          <p:nvPr/>
        </p:nvSpPr>
        <p:spPr>
          <a:xfrm>
            <a:off x="1985304" y="4536233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9C355A8-4725-4E0C-9239-2C38F0D0B03D}"/>
              </a:ext>
            </a:extLst>
          </p:cNvPr>
          <p:cNvSpPr/>
          <p:nvPr/>
        </p:nvSpPr>
        <p:spPr>
          <a:xfrm>
            <a:off x="2068054" y="5745123"/>
            <a:ext cx="603315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71C7E06-1A9E-4D87-BE75-78BE1B93A931}"/>
              </a:ext>
            </a:extLst>
          </p:cNvPr>
          <p:cNvSpPr/>
          <p:nvPr/>
        </p:nvSpPr>
        <p:spPr>
          <a:xfrm>
            <a:off x="3999078" y="5084518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BEA1A26-B57D-4DB5-B236-3391CCA7FBBC}"/>
              </a:ext>
            </a:extLst>
          </p:cNvPr>
          <p:cNvCxnSpPr>
            <a:stCxn id="138" idx="6"/>
            <a:endCxn id="140" idx="2"/>
          </p:cNvCxnSpPr>
          <p:nvPr/>
        </p:nvCxnSpPr>
        <p:spPr>
          <a:xfrm>
            <a:off x="888470" y="4814324"/>
            <a:ext cx="10968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F4361CE-9AE4-4CE1-AFF4-F5FA6365248C}"/>
              </a:ext>
            </a:extLst>
          </p:cNvPr>
          <p:cNvCxnSpPr>
            <a:cxnSpLocks/>
            <a:stCxn id="139" idx="6"/>
            <a:endCxn id="140" idx="2"/>
          </p:cNvCxnSpPr>
          <p:nvPr/>
        </p:nvCxnSpPr>
        <p:spPr>
          <a:xfrm flipV="1">
            <a:off x="941224" y="4814324"/>
            <a:ext cx="1044080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6DDAA15-7D86-4491-A85E-19F84522E9BA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>
            <a:off x="2588619" y="4814324"/>
            <a:ext cx="1410459" cy="548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DDB8929-F068-4039-9AB0-320630B3CE4C}"/>
              </a:ext>
            </a:extLst>
          </p:cNvPr>
          <p:cNvSpPr txBox="1"/>
          <p:nvPr/>
        </p:nvSpPr>
        <p:spPr>
          <a:xfrm>
            <a:off x="1474178" y="4489939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w1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92DA26A-96ED-42F8-9117-FF454742892C}"/>
              </a:ext>
            </a:extLst>
          </p:cNvPr>
          <p:cNvSpPr txBox="1"/>
          <p:nvPr/>
        </p:nvSpPr>
        <p:spPr>
          <a:xfrm>
            <a:off x="1652955" y="4923693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w2</a:t>
            </a:r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D10DC6B-1BC5-4A87-92F5-B1F81313D1F6}"/>
              </a:ext>
            </a:extLst>
          </p:cNvPr>
          <p:cNvSpPr txBox="1"/>
          <p:nvPr/>
        </p:nvSpPr>
        <p:spPr>
          <a:xfrm>
            <a:off x="3519855" y="4926622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w5</a:t>
            </a:r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68232F-B20A-4525-976F-C224D81CDE98}"/>
              </a:ext>
            </a:extLst>
          </p:cNvPr>
          <p:cNvSpPr/>
          <p:nvPr/>
        </p:nvSpPr>
        <p:spPr>
          <a:xfrm>
            <a:off x="6143763" y="471501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E60DAF5-C031-4063-9E99-06ED317CAE63}"/>
              </a:ext>
            </a:extLst>
          </p:cNvPr>
          <p:cNvSpPr/>
          <p:nvPr/>
        </p:nvSpPr>
        <p:spPr>
          <a:xfrm>
            <a:off x="6196517" y="592390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21B81DF-52AC-40CD-B32B-F41573DBDBA4}"/>
              </a:ext>
            </a:extLst>
          </p:cNvPr>
          <p:cNvSpPr/>
          <p:nvPr/>
        </p:nvSpPr>
        <p:spPr>
          <a:xfrm>
            <a:off x="7843912" y="4715010"/>
            <a:ext cx="603315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68600F-0E7F-4477-B47D-658A971652B6}"/>
              </a:ext>
            </a:extLst>
          </p:cNvPr>
          <p:cNvSpPr/>
          <p:nvPr/>
        </p:nvSpPr>
        <p:spPr>
          <a:xfrm>
            <a:off x="7926662" y="5923900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23ABB12-0EEC-4958-91A3-2492DB993782}"/>
              </a:ext>
            </a:extLst>
          </p:cNvPr>
          <p:cNvSpPr/>
          <p:nvPr/>
        </p:nvSpPr>
        <p:spPr>
          <a:xfrm>
            <a:off x="9857686" y="5263295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CCD40EC-5253-4EEE-8BAD-4D4FA817A164}"/>
              </a:ext>
            </a:extLst>
          </p:cNvPr>
          <p:cNvCxnSpPr>
            <a:cxnSpLocks/>
            <a:stCxn id="155" idx="6"/>
            <a:endCxn id="158" idx="2"/>
          </p:cNvCxnSpPr>
          <p:nvPr/>
        </p:nvCxnSpPr>
        <p:spPr>
          <a:xfrm>
            <a:off x="6747078" y="4993101"/>
            <a:ext cx="1179584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27867FF-B902-4D47-B34C-824472B46174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>
            <a:off x="6799832" y="6201991"/>
            <a:ext cx="1126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667EEE8-1B63-444E-86B8-B79738D91E0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 flipV="1">
            <a:off x="8529977" y="5541386"/>
            <a:ext cx="1327709" cy="660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FEC8DFD-22CD-4005-958C-B339CAE6E5E7}"/>
              </a:ext>
            </a:extLst>
          </p:cNvPr>
          <p:cNvSpPr txBox="1"/>
          <p:nvPr/>
        </p:nvSpPr>
        <p:spPr>
          <a:xfrm>
            <a:off x="7564316" y="5621215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w3</a:t>
            </a:r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18154A4-5103-43DA-94A0-A462FCE96D1E}"/>
              </a:ext>
            </a:extLst>
          </p:cNvPr>
          <p:cNvSpPr txBox="1"/>
          <p:nvPr/>
        </p:nvSpPr>
        <p:spPr>
          <a:xfrm>
            <a:off x="7338645" y="612530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w4</a:t>
            </a:r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4A6692-9203-4980-BCC8-772E0BD85D15}"/>
              </a:ext>
            </a:extLst>
          </p:cNvPr>
          <p:cNvSpPr txBox="1"/>
          <p:nvPr/>
        </p:nvSpPr>
        <p:spPr>
          <a:xfrm>
            <a:off x="9407771" y="563586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7DA-E319-48F5-BAA3-3D77C66A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43000"/>
          </a:xfrm>
        </p:spPr>
        <p:txBody>
          <a:bodyPr/>
          <a:lstStyle/>
          <a:p>
            <a:r>
              <a:rPr lang="en-IN" dirty="0"/>
              <a:t>Dropout Neural network at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C7DB-CB64-42E4-BFFA-0439B437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28</a:t>
            </a:fld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20317F-ED19-49CA-9D70-2719181C0F0B}"/>
              </a:ext>
            </a:extLst>
          </p:cNvPr>
          <p:cNvSpPr/>
          <p:nvPr/>
        </p:nvSpPr>
        <p:spPr>
          <a:xfrm>
            <a:off x="422031" y="3519854"/>
            <a:ext cx="11245361" cy="700454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Let 0.5 be the probability of retaining a unit. We will see below structures while training</a:t>
            </a:r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50CBEB3-C9B6-4C16-BBAB-F32CE651F800}"/>
              </a:ext>
            </a:extLst>
          </p:cNvPr>
          <p:cNvSpPr/>
          <p:nvPr/>
        </p:nvSpPr>
        <p:spPr>
          <a:xfrm>
            <a:off x="285155" y="4536233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F44331B-6D0F-47FC-B948-FE7310ACA7C3}"/>
              </a:ext>
            </a:extLst>
          </p:cNvPr>
          <p:cNvSpPr/>
          <p:nvPr/>
        </p:nvSpPr>
        <p:spPr>
          <a:xfrm>
            <a:off x="337909" y="5745123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3057973-40AE-4F59-8B6F-C63571E8ADE0}"/>
              </a:ext>
            </a:extLst>
          </p:cNvPr>
          <p:cNvSpPr/>
          <p:nvPr/>
        </p:nvSpPr>
        <p:spPr>
          <a:xfrm>
            <a:off x="1985304" y="4536233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9C355A8-4725-4E0C-9239-2C38F0D0B03D}"/>
              </a:ext>
            </a:extLst>
          </p:cNvPr>
          <p:cNvSpPr/>
          <p:nvPr/>
        </p:nvSpPr>
        <p:spPr>
          <a:xfrm>
            <a:off x="2068054" y="5745123"/>
            <a:ext cx="603315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71C7E06-1A9E-4D87-BE75-78BE1B93A931}"/>
              </a:ext>
            </a:extLst>
          </p:cNvPr>
          <p:cNvSpPr/>
          <p:nvPr/>
        </p:nvSpPr>
        <p:spPr>
          <a:xfrm>
            <a:off x="3999078" y="5084518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BEA1A26-B57D-4DB5-B236-3391CCA7FBBC}"/>
              </a:ext>
            </a:extLst>
          </p:cNvPr>
          <p:cNvCxnSpPr>
            <a:stCxn id="138" idx="6"/>
            <a:endCxn id="140" idx="2"/>
          </p:cNvCxnSpPr>
          <p:nvPr/>
        </p:nvCxnSpPr>
        <p:spPr>
          <a:xfrm>
            <a:off x="888470" y="4814324"/>
            <a:ext cx="10968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F4361CE-9AE4-4CE1-AFF4-F5FA6365248C}"/>
              </a:ext>
            </a:extLst>
          </p:cNvPr>
          <p:cNvCxnSpPr>
            <a:cxnSpLocks/>
            <a:stCxn id="139" idx="6"/>
            <a:endCxn id="140" idx="2"/>
          </p:cNvCxnSpPr>
          <p:nvPr/>
        </p:nvCxnSpPr>
        <p:spPr>
          <a:xfrm flipV="1">
            <a:off x="941224" y="4814324"/>
            <a:ext cx="1044080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6DDAA15-7D86-4491-A85E-19F84522E9BA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>
            <a:off x="2588619" y="4814324"/>
            <a:ext cx="1410459" cy="548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DDB8929-F068-4039-9AB0-320630B3CE4C}"/>
              </a:ext>
            </a:extLst>
          </p:cNvPr>
          <p:cNvSpPr txBox="1"/>
          <p:nvPr/>
        </p:nvSpPr>
        <p:spPr>
          <a:xfrm>
            <a:off x="1474178" y="4489939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w1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92DA26A-96ED-42F8-9117-FF454742892C}"/>
              </a:ext>
            </a:extLst>
          </p:cNvPr>
          <p:cNvSpPr txBox="1"/>
          <p:nvPr/>
        </p:nvSpPr>
        <p:spPr>
          <a:xfrm>
            <a:off x="1652955" y="4923693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w2</a:t>
            </a:r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D10DC6B-1BC5-4A87-92F5-B1F81313D1F6}"/>
              </a:ext>
            </a:extLst>
          </p:cNvPr>
          <p:cNvSpPr txBox="1"/>
          <p:nvPr/>
        </p:nvSpPr>
        <p:spPr>
          <a:xfrm>
            <a:off x="3519855" y="4926622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w5</a:t>
            </a:r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68232F-B20A-4525-976F-C224D81CDE98}"/>
              </a:ext>
            </a:extLst>
          </p:cNvPr>
          <p:cNvSpPr/>
          <p:nvPr/>
        </p:nvSpPr>
        <p:spPr>
          <a:xfrm>
            <a:off x="6143763" y="471501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E60DAF5-C031-4063-9E99-06ED317CAE63}"/>
              </a:ext>
            </a:extLst>
          </p:cNvPr>
          <p:cNvSpPr/>
          <p:nvPr/>
        </p:nvSpPr>
        <p:spPr>
          <a:xfrm>
            <a:off x="6196517" y="592390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21B81DF-52AC-40CD-B32B-F41573DBDBA4}"/>
              </a:ext>
            </a:extLst>
          </p:cNvPr>
          <p:cNvSpPr/>
          <p:nvPr/>
        </p:nvSpPr>
        <p:spPr>
          <a:xfrm>
            <a:off x="7843912" y="4715010"/>
            <a:ext cx="603315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68600F-0E7F-4477-B47D-658A971652B6}"/>
              </a:ext>
            </a:extLst>
          </p:cNvPr>
          <p:cNvSpPr/>
          <p:nvPr/>
        </p:nvSpPr>
        <p:spPr>
          <a:xfrm>
            <a:off x="7926662" y="5923900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23ABB12-0EEC-4958-91A3-2492DB993782}"/>
              </a:ext>
            </a:extLst>
          </p:cNvPr>
          <p:cNvSpPr/>
          <p:nvPr/>
        </p:nvSpPr>
        <p:spPr>
          <a:xfrm>
            <a:off x="9857686" y="5263295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CCD40EC-5253-4EEE-8BAD-4D4FA817A164}"/>
              </a:ext>
            </a:extLst>
          </p:cNvPr>
          <p:cNvCxnSpPr>
            <a:cxnSpLocks/>
            <a:stCxn id="155" idx="6"/>
            <a:endCxn id="158" idx="2"/>
          </p:cNvCxnSpPr>
          <p:nvPr/>
        </p:nvCxnSpPr>
        <p:spPr>
          <a:xfrm>
            <a:off x="6747078" y="4993101"/>
            <a:ext cx="1179584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27867FF-B902-4D47-B34C-824472B46174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>
            <a:off x="6799832" y="6201991"/>
            <a:ext cx="1126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667EEE8-1B63-444E-86B8-B79738D91E0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 flipV="1">
            <a:off x="8529977" y="5541386"/>
            <a:ext cx="1327709" cy="660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FEC8DFD-22CD-4005-958C-B339CAE6E5E7}"/>
              </a:ext>
            </a:extLst>
          </p:cNvPr>
          <p:cNvSpPr txBox="1"/>
          <p:nvPr/>
        </p:nvSpPr>
        <p:spPr>
          <a:xfrm>
            <a:off x="7564316" y="5621215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w3</a:t>
            </a:r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18154A4-5103-43DA-94A0-A462FCE96D1E}"/>
              </a:ext>
            </a:extLst>
          </p:cNvPr>
          <p:cNvSpPr txBox="1"/>
          <p:nvPr/>
        </p:nvSpPr>
        <p:spPr>
          <a:xfrm>
            <a:off x="7338645" y="612530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w4</a:t>
            </a:r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4A6692-9203-4980-BCC8-772E0BD85D15}"/>
              </a:ext>
            </a:extLst>
          </p:cNvPr>
          <p:cNvSpPr txBox="1"/>
          <p:nvPr/>
        </p:nvSpPr>
        <p:spPr>
          <a:xfrm>
            <a:off x="9407771" y="563586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w6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4896C-05F5-4545-985E-27C36E58167C}"/>
              </a:ext>
            </a:extLst>
          </p:cNvPr>
          <p:cNvSpPr txBox="1"/>
          <p:nvPr/>
        </p:nvSpPr>
        <p:spPr>
          <a:xfrm>
            <a:off x="677008" y="1582615"/>
            <a:ext cx="1119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At different iterations while training we can write the formula for y as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y=sigmoid(w5*h1) 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y=sigmoid(w6*h2)</a:t>
            </a:r>
          </a:p>
        </p:txBody>
      </p:sp>
    </p:spTree>
    <p:extLst>
      <p:ext uri="{BB962C8B-B14F-4D97-AF65-F5344CB8AC3E}">
        <p14:creationId xmlns:p14="http://schemas.microsoft.com/office/powerpoint/2010/main" val="429146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7DA-E319-48F5-BAA3-3D77C66A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43000"/>
          </a:xfrm>
        </p:spPr>
        <p:txBody>
          <a:bodyPr/>
          <a:lstStyle/>
          <a:p>
            <a:r>
              <a:rPr lang="en-IN" dirty="0"/>
              <a:t>While testing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C7DB-CB64-42E4-BFFA-0439B437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29</a:t>
            </a:fld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F0FEE8-32B0-49AA-94C6-ADF912D78A65}"/>
              </a:ext>
            </a:extLst>
          </p:cNvPr>
          <p:cNvSpPr/>
          <p:nvPr/>
        </p:nvSpPr>
        <p:spPr>
          <a:xfrm>
            <a:off x="291016" y="1543918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33176B1-A9CE-492B-9E6E-E6AF690E8B3A}"/>
              </a:ext>
            </a:extLst>
          </p:cNvPr>
          <p:cNvSpPr/>
          <p:nvPr/>
        </p:nvSpPr>
        <p:spPr>
          <a:xfrm>
            <a:off x="343770" y="2752808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D48AED-C00F-42CB-BF33-56B29F8ECD7B}"/>
              </a:ext>
            </a:extLst>
          </p:cNvPr>
          <p:cNvSpPr/>
          <p:nvPr/>
        </p:nvSpPr>
        <p:spPr>
          <a:xfrm>
            <a:off x="1991165" y="1543918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CDBF913-647A-44F7-A178-8E82E9C3020E}"/>
              </a:ext>
            </a:extLst>
          </p:cNvPr>
          <p:cNvSpPr/>
          <p:nvPr/>
        </p:nvSpPr>
        <p:spPr>
          <a:xfrm>
            <a:off x="2073915" y="2752808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0AA7BD4-CE06-4FEE-8F8C-96569EC145CC}"/>
              </a:ext>
            </a:extLst>
          </p:cNvPr>
          <p:cNvSpPr/>
          <p:nvPr/>
        </p:nvSpPr>
        <p:spPr>
          <a:xfrm>
            <a:off x="4004939" y="2092203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1AB2440-AC00-4FCA-A2B1-7E5421ACBA19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>
            <a:off x="894331" y="1822009"/>
            <a:ext cx="10968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362F02F-27DE-4912-A1F5-A380EF042204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47085" y="1822009"/>
            <a:ext cx="1044080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E2CBD7-D4CE-4743-8E80-366F84CFD6A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894331" y="1822009"/>
            <a:ext cx="1179584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C08DEB-12C8-4C70-A8AA-B794BB54334B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47085" y="3030899"/>
            <a:ext cx="1126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0D8858F-6D24-4771-A7A9-0ED21A766111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2594480" y="1822009"/>
            <a:ext cx="1410459" cy="548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E64BA42-491F-4583-A430-18D1991E1F9D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 flipV="1">
            <a:off x="2677230" y="2370294"/>
            <a:ext cx="1327709" cy="660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20317F-ED19-49CA-9D70-2719181C0F0B}"/>
              </a:ext>
            </a:extLst>
          </p:cNvPr>
          <p:cNvSpPr/>
          <p:nvPr/>
        </p:nvSpPr>
        <p:spPr>
          <a:xfrm>
            <a:off x="422031" y="3519854"/>
            <a:ext cx="11245361" cy="700454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Let 0.5 be the probability of retaining a unit. We will see below structures while training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B022D14-D968-40E7-90B8-B536B47AB04D}"/>
              </a:ext>
            </a:extLst>
          </p:cNvPr>
          <p:cNvSpPr txBox="1"/>
          <p:nvPr/>
        </p:nvSpPr>
        <p:spPr>
          <a:xfrm>
            <a:off x="1480039" y="1497624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w1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16CC05-35B9-474E-B9B4-16B8094FF230}"/>
              </a:ext>
            </a:extLst>
          </p:cNvPr>
          <p:cNvSpPr txBox="1"/>
          <p:nvPr/>
        </p:nvSpPr>
        <p:spPr>
          <a:xfrm>
            <a:off x="1658816" y="193137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w2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64818-DD54-457A-978B-45EF9727B2B8}"/>
              </a:ext>
            </a:extLst>
          </p:cNvPr>
          <p:cNvSpPr txBox="1"/>
          <p:nvPr/>
        </p:nvSpPr>
        <p:spPr>
          <a:xfrm>
            <a:off x="1711569" y="2450123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w3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96AE627-E58A-463B-A682-EF318DBFB1FC}"/>
              </a:ext>
            </a:extLst>
          </p:cNvPr>
          <p:cNvSpPr txBox="1"/>
          <p:nvPr/>
        </p:nvSpPr>
        <p:spPr>
          <a:xfrm>
            <a:off x="1485898" y="2954216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w4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CB00B5-D0FF-442E-BFE0-713946632F67}"/>
              </a:ext>
            </a:extLst>
          </p:cNvPr>
          <p:cNvSpPr txBox="1"/>
          <p:nvPr/>
        </p:nvSpPr>
        <p:spPr>
          <a:xfrm>
            <a:off x="3525716" y="1934307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w5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F626E97-2194-4389-880F-B37E09D6B778}"/>
              </a:ext>
            </a:extLst>
          </p:cNvPr>
          <p:cNvSpPr txBox="1"/>
          <p:nvPr/>
        </p:nvSpPr>
        <p:spPr>
          <a:xfrm>
            <a:off x="3555024" y="2464776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w6</a:t>
            </a:r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50CBEB3-C9B6-4C16-BBAB-F32CE651F800}"/>
              </a:ext>
            </a:extLst>
          </p:cNvPr>
          <p:cNvSpPr/>
          <p:nvPr/>
        </p:nvSpPr>
        <p:spPr>
          <a:xfrm>
            <a:off x="285155" y="4536233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F44331B-6D0F-47FC-B948-FE7310ACA7C3}"/>
              </a:ext>
            </a:extLst>
          </p:cNvPr>
          <p:cNvSpPr/>
          <p:nvPr/>
        </p:nvSpPr>
        <p:spPr>
          <a:xfrm>
            <a:off x="337909" y="5745123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3057973-40AE-4F59-8B6F-C63571E8ADE0}"/>
              </a:ext>
            </a:extLst>
          </p:cNvPr>
          <p:cNvSpPr/>
          <p:nvPr/>
        </p:nvSpPr>
        <p:spPr>
          <a:xfrm>
            <a:off x="1985304" y="4536233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9C355A8-4725-4E0C-9239-2C38F0D0B03D}"/>
              </a:ext>
            </a:extLst>
          </p:cNvPr>
          <p:cNvSpPr/>
          <p:nvPr/>
        </p:nvSpPr>
        <p:spPr>
          <a:xfrm>
            <a:off x="2068054" y="5745123"/>
            <a:ext cx="603315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71C7E06-1A9E-4D87-BE75-78BE1B93A931}"/>
              </a:ext>
            </a:extLst>
          </p:cNvPr>
          <p:cNvSpPr/>
          <p:nvPr/>
        </p:nvSpPr>
        <p:spPr>
          <a:xfrm>
            <a:off x="3999078" y="5084518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BEA1A26-B57D-4DB5-B236-3391CCA7FBBC}"/>
              </a:ext>
            </a:extLst>
          </p:cNvPr>
          <p:cNvCxnSpPr>
            <a:stCxn id="138" idx="6"/>
            <a:endCxn id="140" idx="2"/>
          </p:cNvCxnSpPr>
          <p:nvPr/>
        </p:nvCxnSpPr>
        <p:spPr>
          <a:xfrm>
            <a:off x="888470" y="4814324"/>
            <a:ext cx="10968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F4361CE-9AE4-4CE1-AFF4-F5FA6365248C}"/>
              </a:ext>
            </a:extLst>
          </p:cNvPr>
          <p:cNvCxnSpPr>
            <a:cxnSpLocks/>
            <a:stCxn id="139" idx="6"/>
            <a:endCxn id="140" idx="2"/>
          </p:cNvCxnSpPr>
          <p:nvPr/>
        </p:nvCxnSpPr>
        <p:spPr>
          <a:xfrm flipV="1">
            <a:off x="941224" y="4814324"/>
            <a:ext cx="1044080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6DDAA15-7D86-4491-A85E-19F84522E9BA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>
            <a:off x="2588619" y="4814324"/>
            <a:ext cx="1410459" cy="548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DDB8929-F068-4039-9AB0-320630B3CE4C}"/>
              </a:ext>
            </a:extLst>
          </p:cNvPr>
          <p:cNvSpPr txBox="1"/>
          <p:nvPr/>
        </p:nvSpPr>
        <p:spPr>
          <a:xfrm>
            <a:off x="1474178" y="4489939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w1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92DA26A-96ED-42F8-9117-FF454742892C}"/>
              </a:ext>
            </a:extLst>
          </p:cNvPr>
          <p:cNvSpPr txBox="1"/>
          <p:nvPr/>
        </p:nvSpPr>
        <p:spPr>
          <a:xfrm>
            <a:off x="1652955" y="4923693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w2</a:t>
            </a:r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D10DC6B-1BC5-4A87-92F5-B1F81313D1F6}"/>
              </a:ext>
            </a:extLst>
          </p:cNvPr>
          <p:cNvSpPr txBox="1"/>
          <p:nvPr/>
        </p:nvSpPr>
        <p:spPr>
          <a:xfrm>
            <a:off x="3519855" y="4926622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w5</a:t>
            </a:r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68232F-B20A-4525-976F-C224D81CDE98}"/>
              </a:ext>
            </a:extLst>
          </p:cNvPr>
          <p:cNvSpPr/>
          <p:nvPr/>
        </p:nvSpPr>
        <p:spPr>
          <a:xfrm>
            <a:off x="6143763" y="471501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E60DAF5-C031-4063-9E99-06ED317CAE63}"/>
              </a:ext>
            </a:extLst>
          </p:cNvPr>
          <p:cNvSpPr/>
          <p:nvPr/>
        </p:nvSpPr>
        <p:spPr>
          <a:xfrm>
            <a:off x="6196517" y="5923900"/>
            <a:ext cx="603315" cy="556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21B81DF-52AC-40CD-B32B-F41573DBDBA4}"/>
              </a:ext>
            </a:extLst>
          </p:cNvPr>
          <p:cNvSpPr/>
          <p:nvPr/>
        </p:nvSpPr>
        <p:spPr>
          <a:xfrm>
            <a:off x="7843912" y="4715010"/>
            <a:ext cx="603315" cy="556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h1</a:t>
            </a:r>
            <a:endParaRPr lang="en-US" sz="1600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68600F-0E7F-4477-B47D-658A971652B6}"/>
              </a:ext>
            </a:extLst>
          </p:cNvPr>
          <p:cNvSpPr/>
          <p:nvPr/>
        </p:nvSpPr>
        <p:spPr>
          <a:xfrm>
            <a:off x="7926662" y="5923900"/>
            <a:ext cx="603315" cy="55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h2</a:t>
            </a:r>
            <a:endParaRPr lang="en-US" sz="1600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23ABB12-0EEC-4958-91A3-2492DB993782}"/>
              </a:ext>
            </a:extLst>
          </p:cNvPr>
          <p:cNvSpPr/>
          <p:nvPr/>
        </p:nvSpPr>
        <p:spPr>
          <a:xfrm>
            <a:off x="9857686" y="5263295"/>
            <a:ext cx="603315" cy="5561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</a:t>
            </a:r>
            <a:endParaRPr lang="en-US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CCD40EC-5253-4EEE-8BAD-4D4FA817A164}"/>
              </a:ext>
            </a:extLst>
          </p:cNvPr>
          <p:cNvCxnSpPr>
            <a:cxnSpLocks/>
            <a:stCxn id="155" idx="6"/>
            <a:endCxn id="158" idx="2"/>
          </p:cNvCxnSpPr>
          <p:nvPr/>
        </p:nvCxnSpPr>
        <p:spPr>
          <a:xfrm>
            <a:off x="6747078" y="4993101"/>
            <a:ext cx="1179584" cy="120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27867FF-B902-4D47-B34C-824472B46174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>
            <a:off x="6799832" y="6201991"/>
            <a:ext cx="1126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667EEE8-1B63-444E-86B8-B79738D91E0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 flipV="1">
            <a:off x="8529977" y="5541386"/>
            <a:ext cx="1327709" cy="660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FEC8DFD-22CD-4005-958C-B339CAE6E5E7}"/>
              </a:ext>
            </a:extLst>
          </p:cNvPr>
          <p:cNvSpPr txBox="1"/>
          <p:nvPr/>
        </p:nvSpPr>
        <p:spPr>
          <a:xfrm>
            <a:off x="7564316" y="5621215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w3</a:t>
            </a:r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18154A4-5103-43DA-94A0-A462FCE96D1E}"/>
              </a:ext>
            </a:extLst>
          </p:cNvPr>
          <p:cNvSpPr txBox="1"/>
          <p:nvPr/>
        </p:nvSpPr>
        <p:spPr>
          <a:xfrm>
            <a:off x="7338645" y="612530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w4</a:t>
            </a:r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4A6692-9203-4980-BCC8-772E0BD85D15}"/>
              </a:ext>
            </a:extLst>
          </p:cNvPr>
          <p:cNvSpPr txBox="1"/>
          <p:nvPr/>
        </p:nvSpPr>
        <p:spPr>
          <a:xfrm>
            <a:off x="9407771" y="5635868"/>
            <a:ext cx="54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w6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4896C-05F5-4545-985E-27C36E58167C}"/>
              </a:ext>
            </a:extLst>
          </p:cNvPr>
          <p:cNvSpPr txBox="1"/>
          <p:nvPr/>
        </p:nvSpPr>
        <p:spPr>
          <a:xfrm>
            <a:off x="5213839" y="1310054"/>
            <a:ext cx="6594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While testing take all the weights from final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keep all nodes as if there is no drop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formula for y is different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y=sigmoid(w5*h1+ w6*h2)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9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/>
            <a:r>
              <a:rPr lang="en-IN" dirty="0"/>
              <a:t>Overfitting</a:t>
            </a:r>
          </a:p>
          <a:p>
            <a:pPr marL="571500" indent="-457200"/>
            <a:r>
              <a:rPr lang="en-IN" dirty="0"/>
              <a:t>L1 and L2 Regularization</a:t>
            </a:r>
          </a:p>
          <a:p>
            <a:pPr marL="571500" indent="-457200"/>
            <a:r>
              <a:rPr lang="en-IN" dirty="0"/>
              <a:t>Dropout</a:t>
            </a:r>
          </a:p>
          <a:p>
            <a:pPr marL="571500" indent="-457200"/>
            <a:r>
              <a:rPr lang="en-IN" dirty="0"/>
              <a:t>Activation functions</a:t>
            </a:r>
          </a:p>
          <a:p>
            <a:pPr marL="571500" indent="-457200"/>
            <a:r>
              <a:rPr lang="en-IN" dirty="0"/>
              <a:t>Learning Rate</a:t>
            </a:r>
          </a:p>
          <a:p>
            <a:pPr marL="571500" indent="-457200"/>
            <a:r>
              <a:rPr lang="en-IN"/>
              <a:t>SGD </a:t>
            </a:r>
            <a:endParaRPr lang="en-IN" dirty="0"/>
          </a:p>
          <a:p>
            <a:pPr marL="571500" indent="-457200"/>
            <a:r>
              <a:rPr lang="en-IN" dirty="0"/>
              <a:t>Batch size </a:t>
            </a:r>
          </a:p>
          <a:p>
            <a:pPr marL="571500" indent="-4572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5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0E34-0F04-4096-BCCF-4D6441CB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weights while testing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C72FF-6BAD-4E5B-B5EC-4231A439F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 training</a:t>
            </a:r>
          </a:p>
          <a:p>
            <a:pPr marL="742950" lvl="1" indent="-285750"/>
            <a:r>
              <a:rPr lang="en-IN" dirty="0"/>
              <a:t>y=sigmoid(w5*h1)  or</a:t>
            </a:r>
          </a:p>
          <a:p>
            <a:pPr marL="742950" lvl="1" indent="-285750"/>
            <a:r>
              <a:rPr lang="en-IN" dirty="0"/>
              <a:t>y=sigmoid(w6*h2)</a:t>
            </a:r>
          </a:p>
          <a:p>
            <a:r>
              <a:rPr lang="en-IN" dirty="0"/>
              <a:t>While testing</a:t>
            </a:r>
          </a:p>
          <a:p>
            <a:pPr lvl="1"/>
            <a:r>
              <a:rPr lang="en-IN" dirty="0"/>
              <a:t>y=sigmoid(w5*h1+ w6*h2) </a:t>
            </a:r>
          </a:p>
          <a:p>
            <a:r>
              <a:rPr lang="en-IN" dirty="0"/>
              <a:t>We may have to incorporate the effect of dropout on weights while testing</a:t>
            </a:r>
          </a:p>
          <a:p>
            <a:r>
              <a:rPr lang="en-IN" dirty="0"/>
              <a:t>h1 and h2 have retaining probability of “p”. They are not picked always. Their weights should not have full impact on y.  </a:t>
            </a:r>
          </a:p>
          <a:p>
            <a:r>
              <a:rPr lang="en-IN" dirty="0"/>
              <a:t>Multiply weights by p while testing. </a:t>
            </a:r>
          </a:p>
          <a:p>
            <a:pPr lvl="1"/>
            <a:r>
              <a:rPr lang="en-IN" dirty="0"/>
              <a:t>y=sigmoid(p*w5*h1+ p*w6*h2) </a:t>
            </a:r>
          </a:p>
          <a:p>
            <a:pPr lvl="1"/>
            <a:r>
              <a:rPr lang="en-IN" dirty="0"/>
              <a:t>y=sigmoid(0.5*w5*h1+ 0.5*w6*h2) (in our example p=0.5) </a:t>
            </a:r>
          </a:p>
          <a:p>
            <a:pPr lvl="1"/>
            <a:endParaRPr lang="en-IN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2B94B-E875-4D34-B35E-D80B50B8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5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25CB-D427-42E0-AB90-88544A9F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Weights sharing in Dropout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8C489-ABC3-403B-89FE-4553E8BC1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9524"/>
            <a:ext cx="10662137" cy="791308"/>
          </a:xfrm>
        </p:spPr>
        <p:txBody>
          <a:bodyPr>
            <a:normAutofit/>
          </a:bodyPr>
          <a:lstStyle/>
          <a:p>
            <a:r>
              <a:rPr lang="en-IN" sz="2000" dirty="0"/>
              <a:t>Do not assume that the model is fixed and weights are trained for that network.  </a:t>
            </a:r>
          </a:p>
          <a:p>
            <a:r>
              <a:rPr lang="en-IN" sz="2000" dirty="0"/>
              <a:t>The dropout happens at every iteration.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62962-D426-4B64-8D55-38C8D2B9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480" y="5745676"/>
            <a:ext cx="731520" cy="396240"/>
          </a:xfrm>
        </p:spPr>
        <p:txBody>
          <a:bodyPr/>
          <a:lstStyle/>
          <a:p>
            <a:fld id="{0C82B52E-0115-45A4-A0BE-6222243B579D}" type="slidenum">
              <a:rPr lang="en-US" smtClean="0"/>
              <a:t>31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A60E6C-4343-4813-B197-1F808020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70" y="3062787"/>
            <a:ext cx="2884538" cy="1365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C103B0-6CC4-4997-87F5-A6C2816E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77" y="5038124"/>
            <a:ext cx="2884538" cy="13651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468BA3-EE9C-464D-BB26-D02453C7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16" y="4879729"/>
            <a:ext cx="3009724" cy="14243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C931B4-2BA4-47B4-A5C3-02C2470E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3" y="5084883"/>
            <a:ext cx="3009724" cy="14243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447F64-2710-4A7C-AD1B-B76AAAD1A59A}"/>
              </a:ext>
            </a:extLst>
          </p:cNvPr>
          <p:cNvSpPr txBox="1"/>
          <p:nvPr/>
        </p:nvSpPr>
        <p:spPr>
          <a:xfrm>
            <a:off x="5741378" y="307730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Iteration-1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2B072-4B89-4747-957D-F4BD347C533A}"/>
              </a:ext>
            </a:extLst>
          </p:cNvPr>
          <p:cNvSpPr txBox="1"/>
          <p:nvPr/>
        </p:nvSpPr>
        <p:spPr>
          <a:xfrm>
            <a:off x="9903070" y="4627685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Iteration-5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1E014E-F44A-4CC0-BD0A-3B74E4E1F48D}"/>
              </a:ext>
            </a:extLst>
          </p:cNvPr>
          <p:cNvSpPr txBox="1"/>
          <p:nvPr/>
        </p:nvSpPr>
        <p:spPr>
          <a:xfrm>
            <a:off x="5638571" y="4955931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Iteration-4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05234-BCB7-4480-8790-2EACE06D245A}"/>
              </a:ext>
            </a:extLst>
          </p:cNvPr>
          <p:cNvSpPr txBox="1"/>
          <p:nvPr/>
        </p:nvSpPr>
        <p:spPr>
          <a:xfrm>
            <a:off x="1837593" y="5002825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Iteration-3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0E0D2-2894-490A-AB9A-58DFF5391FED}"/>
              </a:ext>
            </a:extLst>
          </p:cNvPr>
          <p:cNvSpPr txBox="1"/>
          <p:nvPr/>
        </p:nvSpPr>
        <p:spPr>
          <a:xfrm>
            <a:off x="9551379" y="2798886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Iteration-2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F7B281-780E-4703-AF19-8D1531A9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587" y="2957147"/>
            <a:ext cx="2983905" cy="14121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9E939F-0B34-4752-88E4-2E2C495CDC8A}"/>
              </a:ext>
            </a:extLst>
          </p:cNvPr>
          <p:cNvSpPr txBox="1"/>
          <p:nvPr/>
        </p:nvSpPr>
        <p:spPr>
          <a:xfrm>
            <a:off x="123091" y="2839914"/>
            <a:ext cx="4642339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Iteration3 and itertion5 have same network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completing iteration-4, where do you get the weights for iteration-5?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From iteration3? This is nothing but concept of shared weights. </a:t>
            </a:r>
          </a:p>
        </p:txBody>
      </p:sp>
    </p:spTree>
    <p:extLst>
      <p:ext uri="{BB962C8B-B14F-4D97-AF65-F5344CB8AC3E}">
        <p14:creationId xmlns:p14="http://schemas.microsoft.com/office/powerpoint/2010/main" val="228243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92CC-3D7E-4C43-B02B-59BF3DDF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Dropout Works?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CA7A-168F-4414-A9BE-C2E76597A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Avoids Individual Dominance: </a:t>
            </a:r>
          </a:p>
          <a:p>
            <a:pPr lvl="1"/>
            <a:r>
              <a:rPr lang="en-IN" dirty="0"/>
              <a:t>Dropout ensures that a single neuron is NOT dominating in the entire model. It may get dropped at any point. Other neurons will get a chance.</a:t>
            </a:r>
          </a:p>
          <a:p>
            <a:r>
              <a:rPr lang="en-IN" dirty="0"/>
              <a:t>Avoids Interdependencies:</a:t>
            </a:r>
          </a:p>
          <a:p>
            <a:pPr lvl="1"/>
            <a:r>
              <a:rPr lang="en-IN" dirty="0"/>
              <a:t>If a hidden unit knows that all other hidden units are present, it can co-adapt to them for a given training data. </a:t>
            </a:r>
          </a:p>
          <a:p>
            <a:pPr lvl="1"/>
            <a:r>
              <a:rPr lang="en-IN" dirty="0"/>
              <a:t>Since any neuron can be dropped at any iteration, every neuron has to act independently.  </a:t>
            </a:r>
          </a:p>
          <a:p>
            <a:r>
              <a:rPr lang="en-IN" dirty="0"/>
              <a:t>No Redundant hidden units anymore</a:t>
            </a:r>
          </a:p>
          <a:p>
            <a:pPr lvl="1"/>
            <a:r>
              <a:rPr lang="en-IN" dirty="0"/>
              <a:t>If a hidden unit has to work well alongside a randomly selected group of hidden units, it has to do something that is individually valuable.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59B8-C0AC-4F0F-A306-BACF3021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0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99C7-FA60-469D-B5BA-0D3E9694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LAB: Dropout Regularization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E5D4-0AD0-40F9-848C-BE34CE694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Dropout regularization on MNIST data</a:t>
            </a:r>
          </a:p>
          <a:p>
            <a:r>
              <a:rPr lang="en-IN" dirty="0"/>
              <a:t>Build a model with several hidden nodes and layers. Apply dropout to avoid overfitting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E697-3E49-4B33-BC9D-99A955E2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8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A750-3E58-4224-986A-6B1D1701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1" y="200747"/>
            <a:ext cx="5551056" cy="11430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Code</a:t>
            </a:r>
            <a:r>
              <a:rPr lang="en-IN" dirty="0"/>
              <a:t>: Dropout Regularization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2B71C-8346-4C59-A650-A33F7888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5475B-D12A-42A9-861C-70DCAC26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61" y="137391"/>
            <a:ext cx="8370239" cy="3067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0C1C0-F220-4E8F-8182-23B6AA0E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38" y="3288146"/>
            <a:ext cx="6011934" cy="34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5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7BBB-4B4E-44E0-8D95-F7E2FF4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Code</a:t>
            </a:r>
            <a:r>
              <a:rPr lang="en-IN" dirty="0"/>
              <a:t>: Dropout Regularization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9CC0-FCE7-45D5-AD76-FF92E7B0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17BACF-52C5-4207-BA9A-A145B9912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766" y="1512744"/>
            <a:ext cx="8401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72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CB49C-D0E6-4604-B738-BD08B0247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Activation Functions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FD9AB41-300F-4D28-BA60-4A4C8CD3E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2434E-758A-4D2F-A060-F9B0B145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68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055A-A617-49D3-91C4-A7B80A0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FAEF-32DB-4541-B49B-BEE35AB7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708" y="5761607"/>
            <a:ext cx="10160000" cy="763479"/>
          </a:xfrm>
        </p:spPr>
        <p:txBody>
          <a:bodyPr/>
          <a:lstStyle/>
          <a:p>
            <a:r>
              <a:rPr lang="en-IN" dirty="0"/>
              <a:t>In the above equation g(x) is known as activation function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A276-1BD3-4CAC-BDD4-F0F5E0EF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317F7-5377-4950-828F-6C9A12326041}"/>
                  </a:ext>
                </a:extLst>
              </p:cNvPr>
              <p:cNvSpPr txBox="1"/>
              <p:nvPr/>
            </p:nvSpPr>
            <p:spPr>
              <a:xfrm>
                <a:off x="2868080" y="5143090"/>
                <a:ext cx="5100697" cy="420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nary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317F7-5377-4950-828F-6C9A1232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80" y="5143090"/>
                <a:ext cx="5100697" cy="42094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AD77896-3E43-45B6-9190-6DFEBE2D5A17}"/>
              </a:ext>
            </a:extLst>
          </p:cNvPr>
          <p:cNvSpPr/>
          <p:nvPr/>
        </p:nvSpPr>
        <p:spPr>
          <a:xfrm>
            <a:off x="2860674" y="1515423"/>
            <a:ext cx="627961" cy="68304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09B33-48CE-464F-9EDB-0DFA8706F4FC}"/>
              </a:ext>
            </a:extLst>
          </p:cNvPr>
          <p:cNvSpPr/>
          <p:nvPr/>
        </p:nvSpPr>
        <p:spPr>
          <a:xfrm>
            <a:off x="2860674" y="2898039"/>
            <a:ext cx="627961" cy="68304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64F13C-1E1F-400A-8D3E-8ED68F2CE3C7}"/>
              </a:ext>
            </a:extLst>
          </p:cNvPr>
          <p:cNvSpPr/>
          <p:nvPr/>
        </p:nvSpPr>
        <p:spPr>
          <a:xfrm>
            <a:off x="2860674" y="4299814"/>
            <a:ext cx="627961" cy="68304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A4A725-19E7-4FA3-A3F6-DB12F7CF5D27}"/>
              </a:ext>
            </a:extLst>
          </p:cNvPr>
          <p:cNvSpPr/>
          <p:nvPr/>
        </p:nvSpPr>
        <p:spPr>
          <a:xfrm>
            <a:off x="5817486" y="2272373"/>
            <a:ext cx="1015390" cy="80974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F8D5B9-1B91-469D-97F1-81B48A6457C8}"/>
              </a:ext>
            </a:extLst>
          </p:cNvPr>
          <p:cNvCxnSpPr>
            <a:stCxn id="25" idx="6"/>
            <a:endCxn id="28" idx="2"/>
          </p:cNvCxnSpPr>
          <p:nvPr/>
        </p:nvCxnSpPr>
        <p:spPr>
          <a:xfrm>
            <a:off x="3488635" y="1856946"/>
            <a:ext cx="2328851" cy="82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E51A66-7DD6-4F86-B45E-CBA601EAA3F9}"/>
              </a:ext>
            </a:extLst>
          </p:cNvPr>
          <p:cNvCxnSpPr>
            <a:stCxn id="26" idx="6"/>
            <a:endCxn id="28" idx="2"/>
          </p:cNvCxnSpPr>
          <p:nvPr/>
        </p:nvCxnSpPr>
        <p:spPr>
          <a:xfrm flipV="1">
            <a:off x="3488635" y="2677244"/>
            <a:ext cx="2328851" cy="56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B224A4-9677-4A23-AE64-FFE6C890B455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 flipV="1">
            <a:off x="3488635" y="2677244"/>
            <a:ext cx="2328851" cy="196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B8E99C-85B0-420A-9BC2-4AEFE414D4E0}"/>
              </a:ext>
            </a:extLst>
          </p:cNvPr>
          <p:cNvCxnSpPr>
            <a:stCxn id="25" idx="6"/>
          </p:cNvCxnSpPr>
          <p:nvPr/>
        </p:nvCxnSpPr>
        <p:spPr>
          <a:xfrm>
            <a:off x="3488635" y="1856946"/>
            <a:ext cx="2373010" cy="2242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818833-DC23-470A-97EB-C301FA78C96D}"/>
              </a:ext>
            </a:extLst>
          </p:cNvPr>
          <p:cNvCxnSpPr>
            <a:stCxn id="26" idx="6"/>
          </p:cNvCxnSpPr>
          <p:nvPr/>
        </p:nvCxnSpPr>
        <p:spPr>
          <a:xfrm>
            <a:off x="3488635" y="3239562"/>
            <a:ext cx="2373010" cy="91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D27FA1-80FA-4E3D-A12B-7B9A78BFCDE7}"/>
              </a:ext>
            </a:extLst>
          </p:cNvPr>
          <p:cNvCxnSpPr>
            <a:stCxn id="27" idx="6"/>
            <a:endCxn id="35" idx="2"/>
          </p:cNvCxnSpPr>
          <p:nvPr/>
        </p:nvCxnSpPr>
        <p:spPr>
          <a:xfrm flipV="1">
            <a:off x="3488635" y="4202304"/>
            <a:ext cx="2374839" cy="4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129E97A-C442-4645-A0F3-E20755651AF2}"/>
              </a:ext>
            </a:extLst>
          </p:cNvPr>
          <p:cNvSpPr/>
          <p:nvPr/>
        </p:nvSpPr>
        <p:spPr>
          <a:xfrm>
            <a:off x="5863474" y="3797433"/>
            <a:ext cx="1015390" cy="80974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FD5D8D-EA70-48B7-8BFB-3C719775FE75}"/>
              </a:ext>
            </a:extLst>
          </p:cNvPr>
          <p:cNvSpPr/>
          <p:nvPr/>
        </p:nvSpPr>
        <p:spPr>
          <a:xfrm>
            <a:off x="8236348" y="2583142"/>
            <a:ext cx="1139330" cy="9979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52768B-A4BE-4879-A27C-490B1303F8F2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6878864" y="3082114"/>
            <a:ext cx="1357484" cy="112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74F2A0-AC63-4D07-BD93-6134143BB6B6}"/>
              </a:ext>
            </a:extLst>
          </p:cNvPr>
          <p:cNvCxnSpPr>
            <a:stCxn id="28" idx="6"/>
            <a:endCxn id="36" idx="2"/>
          </p:cNvCxnSpPr>
          <p:nvPr/>
        </p:nvCxnSpPr>
        <p:spPr>
          <a:xfrm>
            <a:off x="6832876" y="2677244"/>
            <a:ext cx="1403472" cy="40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F067EE-8EFE-4D1E-AB28-BDE61713EC3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6465455" y="1791855"/>
            <a:ext cx="1770893" cy="129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4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8989-2205-473F-92D4-7988102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Functions - Sigmoid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06BA-8980-423F-8B75-ED7D27DF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5968481" cy="48006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Sigmoid function. Historically famous activation function </a:t>
            </a:r>
          </a:p>
          <a:p>
            <a:r>
              <a:rPr lang="en-IN" dirty="0"/>
              <a:t>Also known as Inverse logistic</a:t>
            </a:r>
          </a:p>
          <a:p>
            <a:r>
              <a:rPr lang="en-IN" dirty="0"/>
              <a:t>Works well for usual business related a data</a:t>
            </a:r>
          </a:p>
          <a:p>
            <a:r>
              <a:rPr lang="en-IN" dirty="0"/>
              <a:t>Works well for a binary or multi class output </a:t>
            </a:r>
          </a:p>
          <a:p>
            <a:r>
              <a:rPr lang="en-IN" dirty="0"/>
              <a:t> it takes a real-valued number and “squashes” and outputs  number between 0 and 1. </a:t>
            </a:r>
          </a:p>
          <a:p>
            <a:r>
              <a:rPr lang="en-IN" dirty="0"/>
              <a:t>Large negative numbers become 0 and large positive numbers become 1.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AEB76-58C4-45DF-9488-43FD4D92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D01ED-666B-4D6D-AEB9-F7F00E83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57" y="3452326"/>
            <a:ext cx="4608105" cy="3046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393B2-0C8E-4E81-90D0-697C68575045}"/>
                  </a:ext>
                </a:extLst>
              </p:cNvPr>
              <p:cNvSpPr txBox="1"/>
              <p:nvPr/>
            </p:nvSpPr>
            <p:spPr>
              <a:xfrm>
                <a:off x="7726974" y="1589941"/>
                <a:ext cx="2120517" cy="537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igmoid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393B2-0C8E-4E81-90D0-697C6857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974" y="1589941"/>
                <a:ext cx="2120517" cy="537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70041B-F7A7-459A-8122-1D9F0E9A3925}"/>
                  </a:ext>
                </a:extLst>
              </p:cNvPr>
              <p:cNvSpPr txBox="1"/>
              <p:nvPr/>
            </p:nvSpPr>
            <p:spPr>
              <a:xfrm>
                <a:off x="7773866" y="2463310"/>
                <a:ext cx="224234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igmoid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70041B-F7A7-459A-8122-1D9F0E9A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866" y="2463310"/>
                <a:ext cx="2242345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65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10C5-6D00-4503-8284-F184F2B3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Sigmoid- Drawbacks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5A1E-B5F3-4C6E-BB81-12B6A4E47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Sigmoid output </a:t>
            </a:r>
            <a:r>
              <a:rPr lang="en-IN" b="1" u="sng" dirty="0"/>
              <a:t>not zero </a:t>
            </a:r>
            <a:r>
              <a:rPr lang="en-IN" b="1" u="sng" dirty="0" err="1"/>
              <a:t>centered</a:t>
            </a:r>
            <a:r>
              <a:rPr lang="en-IN" b="1" u="sng" dirty="0"/>
              <a:t>. </a:t>
            </a:r>
          </a:p>
          <a:p>
            <a:pPr lvl="1"/>
            <a:r>
              <a:rPr lang="en-IN" dirty="0"/>
              <a:t>The middle value is 0.5 </a:t>
            </a:r>
          </a:p>
          <a:p>
            <a:pPr lvl="1"/>
            <a:r>
              <a:rPr lang="en-IN" dirty="0"/>
              <a:t>Most of the times we normalise the data(zero </a:t>
            </a:r>
            <a:r>
              <a:rPr lang="en-IN" dirty="0" err="1"/>
              <a:t>centered</a:t>
            </a:r>
            <a:r>
              <a:rPr lang="en-IN" dirty="0"/>
              <a:t>) before building the neural network model. </a:t>
            </a:r>
          </a:p>
          <a:p>
            <a:pPr lvl="1"/>
            <a:r>
              <a:rPr lang="en-IN" dirty="0"/>
              <a:t>It takes a lot of epochs(time) for convergence </a:t>
            </a:r>
          </a:p>
          <a:p>
            <a:r>
              <a:rPr lang="en-IN" dirty="0"/>
              <a:t>Is there a better activation function for faster convergence? 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20F47-49BB-4752-89D1-99024871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983E-CE91-4BCE-958B-247609DC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vs Shallow networks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F014A-02D8-4DA2-949E-4E8B1508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65A6E-0346-4C3F-AA3E-EC9FCE49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78" y="3490547"/>
            <a:ext cx="3379807" cy="2882777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36CFE03-69F0-47D5-B919-1180B4DD841C}"/>
              </a:ext>
            </a:extLst>
          </p:cNvPr>
          <p:cNvSpPr/>
          <p:nvPr/>
        </p:nvSpPr>
        <p:spPr>
          <a:xfrm>
            <a:off x="509954" y="1494692"/>
            <a:ext cx="4633547" cy="1055077"/>
          </a:xfrm>
          <a:prstGeom prst="wedgeRoundRectCallout">
            <a:avLst>
              <a:gd name="adj1" fmla="val -16090"/>
              <a:gd name="adj2" fmla="val 124522"/>
              <a:gd name="adj3" fmla="val 1666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neural network with single hidden layer is called a shallow network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DC0104B-B4B9-44C9-89FC-873A530A7BE7}"/>
              </a:ext>
            </a:extLst>
          </p:cNvPr>
          <p:cNvSpPr/>
          <p:nvPr/>
        </p:nvSpPr>
        <p:spPr>
          <a:xfrm>
            <a:off x="6966439" y="1409700"/>
            <a:ext cx="4633547" cy="1113693"/>
          </a:xfrm>
          <a:prstGeom prst="wedgeRoundRectCallout">
            <a:avLst>
              <a:gd name="adj1" fmla="val 5921"/>
              <a:gd name="adj2" fmla="val 108457"/>
              <a:gd name="adj3" fmla="val 16667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neural network with more than one hidden layer is called deep neural network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CB8448-F27A-4536-9EB0-10D584EAB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r="5851"/>
          <a:stretch/>
        </p:blipFill>
        <p:spPr>
          <a:xfrm>
            <a:off x="5893616" y="3182815"/>
            <a:ext cx="5219862" cy="32755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D91687-A59B-4585-BACC-1E5B5B8D59A9}"/>
              </a:ext>
            </a:extLst>
          </p:cNvPr>
          <p:cNvSpPr/>
          <p:nvPr/>
        </p:nvSpPr>
        <p:spPr>
          <a:xfrm>
            <a:off x="1336665" y="6242510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u="sng" dirty="0"/>
              <a:t>shallow network</a:t>
            </a:r>
            <a:endParaRPr lang="en-US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52CE4-C408-4443-963C-FCDC67094F45}"/>
              </a:ext>
            </a:extLst>
          </p:cNvPr>
          <p:cNvSpPr/>
          <p:nvPr/>
        </p:nvSpPr>
        <p:spPr>
          <a:xfrm>
            <a:off x="7698278" y="628061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u="sng" dirty="0"/>
              <a:t>Deep  network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73579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F170-509E-40E4-8D9A-4DED6AD1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Activation Function- </a:t>
            </a:r>
            <a:r>
              <a:rPr lang="en-IN" dirty="0" err="1"/>
              <a:t>TanH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F9907-AB66-4799-BF96-B6ECA1F0F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592" y="2360645"/>
            <a:ext cx="4417415" cy="2788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6DFB3-F9F5-4F7A-B6B6-572EFFE5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662C75-4FC3-401B-9B2F-8E82D398F1E2}"/>
              </a:ext>
            </a:extLst>
          </p:cNvPr>
          <p:cNvSpPr txBox="1">
            <a:spLocks/>
          </p:cNvSpPr>
          <p:nvPr/>
        </p:nvSpPr>
        <p:spPr>
          <a:xfrm>
            <a:off x="609601" y="1600201"/>
            <a:ext cx="63230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900" indent="-12860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80" indent="-12860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5841" indent="-12860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160" indent="-12860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480" indent="-128600" algn="l" defTabSz="5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7360" indent="-10288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240" indent="-10288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83121" indent="-10288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000" indent="-10288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2B66E1-541B-480F-A754-F372DB46D3B0}"/>
              </a:ext>
            </a:extLst>
          </p:cNvPr>
          <p:cNvSpPr/>
          <p:nvPr/>
        </p:nvSpPr>
        <p:spPr>
          <a:xfrm>
            <a:off x="434654" y="1819099"/>
            <a:ext cx="63844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dirty="0" err="1"/>
              <a:t>TanH</a:t>
            </a:r>
            <a:r>
              <a:rPr lang="en-IN" sz="2000" dirty="0"/>
              <a:t> similar to sigmoid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Squashes the real values between -1 and +1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The output is zero centered.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Preferred activation function for zero centered (normalized) data.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01E08-EB02-4F9A-A6A1-908EC15FDD8E}"/>
                  </a:ext>
                </a:extLst>
              </p:cNvPr>
              <p:cNvSpPr txBox="1"/>
              <p:nvPr/>
            </p:nvSpPr>
            <p:spPr>
              <a:xfrm>
                <a:off x="3697165" y="4171949"/>
                <a:ext cx="1910331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01E08-EB02-4F9A-A6A1-908EC15FD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165" y="4171949"/>
                <a:ext cx="1910331" cy="576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A6276-3721-4AFB-B6EB-4969E832949B}"/>
                  </a:ext>
                </a:extLst>
              </p:cNvPr>
              <p:cNvSpPr txBox="1"/>
              <p:nvPr/>
            </p:nvSpPr>
            <p:spPr>
              <a:xfrm>
                <a:off x="3726474" y="5203581"/>
                <a:ext cx="2020810" cy="53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7A6276-3721-4AFB-B6EB-4969E8329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474" y="5203581"/>
                <a:ext cx="2020810" cy="533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429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1B27-084F-440B-AB67-6FCF06C0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Demo: Sigmoid vs </a:t>
            </a:r>
            <a:r>
              <a:rPr lang="en-IN" dirty="0" err="1"/>
              <a:t>TanH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057E2-3110-4687-9CEA-9F3E89D4F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278" y="1600200"/>
            <a:ext cx="9336643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7ADBA-D3A7-4F00-8688-60AE5D7F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41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4E3F2463-EF69-4DCD-A535-282553B5D583}"/>
              </a:ext>
            </a:extLst>
          </p:cNvPr>
          <p:cNvSpPr/>
          <p:nvPr/>
        </p:nvSpPr>
        <p:spPr>
          <a:xfrm>
            <a:off x="9504550" y="1178199"/>
            <a:ext cx="2724538" cy="66144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066"/>
              <a:gd name="adj6" fmla="val -226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Sigmoid takes 275 steps</a:t>
            </a:r>
          </a:p>
        </p:txBody>
      </p:sp>
    </p:spTree>
    <p:extLst>
      <p:ext uri="{BB962C8B-B14F-4D97-AF65-F5344CB8AC3E}">
        <p14:creationId xmlns:p14="http://schemas.microsoft.com/office/powerpoint/2010/main" val="923774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164A-0CAF-4A21-8E73-DF305FAD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Demo: Sigmoid vs </a:t>
            </a:r>
            <a:r>
              <a:rPr lang="en-IN" dirty="0" err="1"/>
              <a:t>TanH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3D929-3229-42BE-BEE2-E3F346A6E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055" y="1600200"/>
            <a:ext cx="8811089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5167D-58E0-451E-83B3-DB285815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42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D6B99E76-DD60-4A84-9619-4CCAA1738DA1}"/>
              </a:ext>
            </a:extLst>
          </p:cNvPr>
          <p:cNvSpPr/>
          <p:nvPr/>
        </p:nvSpPr>
        <p:spPr>
          <a:xfrm>
            <a:off x="9504550" y="1178199"/>
            <a:ext cx="2724538" cy="66144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066"/>
              <a:gd name="adj6" fmla="val -226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TahH</a:t>
            </a:r>
            <a:r>
              <a:rPr lang="en-IN" dirty="0"/>
              <a:t> takes less steps</a:t>
            </a:r>
          </a:p>
        </p:txBody>
      </p:sp>
    </p:spTree>
    <p:extLst>
      <p:ext uri="{BB962C8B-B14F-4D97-AF65-F5344CB8AC3E}">
        <p14:creationId xmlns:p14="http://schemas.microsoft.com/office/powerpoint/2010/main" val="1704476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CD60-D401-44CE-AF98-3C57F5C4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Demo: Sigmoid vs </a:t>
            </a:r>
            <a:r>
              <a:rPr lang="en-IN" dirty="0" err="1"/>
              <a:t>TanH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252BC-466E-4F6E-924A-FBD1F35B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063" y="1600200"/>
            <a:ext cx="8674673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FAA6-02CF-43E8-851F-EA55FE9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43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8E991A23-5989-4679-BFA4-A72FFA276F4A}"/>
              </a:ext>
            </a:extLst>
          </p:cNvPr>
          <p:cNvSpPr/>
          <p:nvPr/>
        </p:nvSpPr>
        <p:spPr>
          <a:xfrm>
            <a:off x="9504550" y="1178199"/>
            <a:ext cx="2602688" cy="96784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964"/>
              <a:gd name="adj6" fmla="val -240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Sigmoid takes 1,604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Error is still 15%</a:t>
            </a:r>
          </a:p>
        </p:txBody>
      </p:sp>
    </p:spTree>
    <p:extLst>
      <p:ext uri="{BB962C8B-B14F-4D97-AF65-F5344CB8AC3E}">
        <p14:creationId xmlns:p14="http://schemas.microsoft.com/office/powerpoint/2010/main" val="582650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E5C-3FD5-4077-803A-3B4B7E7E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Demo: Sigmoid vs </a:t>
            </a:r>
            <a:r>
              <a:rPr lang="en-IN" dirty="0" err="1"/>
              <a:t>TanH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DBCBA-3698-456A-9713-42E55676D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01" y="1646853"/>
            <a:ext cx="8595668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B9DD-06E9-4172-8F38-F7FA72C1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44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548D43C8-4C62-4314-8FFC-EB7FE76FC17D}"/>
              </a:ext>
            </a:extLst>
          </p:cNvPr>
          <p:cNvSpPr/>
          <p:nvPr/>
        </p:nvSpPr>
        <p:spPr>
          <a:xfrm>
            <a:off x="9504550" y="1178199"/>
            <a:ext cx="2602687" cy="96784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964"/>
              <a:gd name="adj6" fmla="val -240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TanH</a:t>
            </a:r>
            <a:r>
              <a:rPr lang="en-IN" dirty="0"/>
              <a:t> takes 600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Error is less than %</a:t>
            </a:r>
          </a:p>
        </p:txBody>
      </p:sp>
    </p:spTree>
    <p:extLst>
      <p:ext uri="{BB962C8B-B14F-4D97-AF65-F5344CB8AC3E}">
        <p14:creationId xmlns:p14="http://schemas.microsoft.com/office/powerpoint/2010/main" val="241777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941F-50A9-4139-B3B3-415C719C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 of Vanishing gradients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EFC4-8186-47E3-9439-9A5DD4AE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773746" cy="1516223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Your deep neural network might be suffering from a problem of vanishing gradients</a:t>
            </a:r>
          </a:p>
          <a:p>
            <a:r>
              <a:rPr lang="en-IN" dirty="0"/>
              <a:t>Computationally sigmoid values and gradient values and their multiplications are very small</a:t>
            </a:r>
          </a:p>
          <a:p>
            <a:r>
              <a:rPr lang="en-IN" dirty="0"/>
              <a:t>For a deep network with many hidden layers sigmoid gradients vanish very quickly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523B8-2FB6-4333-8EBF-2C7BD541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45</a:t>
            </a:fld>
            <a:endParaRPr lang="en-US"/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E9CCBCBE-9F64-4A39-B3CE-53F1F01F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94" y="3243853"/>
            <a:ext cx="5852667" cy="3243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BABCDF5-6093-4524-8993-0B6D8497584B}"/>
              </a:ext>
            </a:extLst>
          </p:cNvPr>
          <p:cNvSpPr/>
          <p:nvPr/>
        </p:nvSpPr>
        <p:spPr>
          <a:xfrm>
            <a:off x="7249886" y="4805265"/>
            <a:ext cx="3032450" cy="1156996"/>
          </a:xfrm>
          <a:prstGeom prst="wedgeRoundRectCallout">
            <a:avLst>
              <a:gd name="adj1" fmla="val -72747"/>
              <a:gd name="adj2" fmla="val 665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The derivative of sigmoid is zero on both ends </a:t>
            </a:r>
          </a:p>
        </p:txBody>
      </p:sp>
    </p:spTree>
    <p:extLst>
      <p:ext uri="{BB962C8B-B14F-4D97-AF65-F5344CB8AC3E}">
        <p14:creationId xmlns:p14="http://schemas.microsoft.com/office/powerpoint/2010/main" val="3642534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 of vanishing gradients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EF205B4-4A99-4C4D-8948-FE9BD783E391}"/>
              </a:ext>
            </a:extLst>
          </p:cNvPr>
          <p:cNvSpPr/>
          <p:nvPr/>
        </p:nvSpPr>
        <p:spPr>
          <a:xfrm>
            <a:off x="8901404" y="5113175"/>
            <a:ext cx="2827175" cy="1063690"/>
          </a:xfrm>
          <a:prstGeom prst="wedgeRoundRectCallout">
            <a:avLst>
              <a:gd name="adj1" fmla="val -13252"/>
              <a:gd name="adj2" fmla="val -1287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The gradient values are already low here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6B1FA7-65F3-4D1C-8554-96934A03794A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AF5ECF-4AF8-49E3-BEB5-0E2312736C3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7F74A17-0A1A-4E31-8F7A-C8BE1EAE8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1DE44E-D2D8-4261-8321-1FBB6DB59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342E76D-7479-4991-98A8-D27C0C0FC5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8B7E0ED-7D38-49B0-BCD0-04582A7E26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4CA9712-1BE9-483A-B25D-CF62C0BAF7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3894F2-B2A8-4663-A6EB-69E35F0A55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72364B-530D-44F7-ACDE-71B8B5345AF9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42E1536-B6C5-4FA1-A3F0-87C86F9D524E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00FACB-6ADD-40CE-A9FD-D765B8878558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33AB0B9-BDEE-4493-A70C-15AC65515500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D041B9-F21C-4031-BD13-CE8221609F86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4897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 of vanishing gradients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1F9529-C0B6-432D-A88A-262606B7F6F6}"/>
              </a:ext>
            </a:extLst>
          </p:cNvPr>
          <p:cNvSpPr txBox="1">
            <a:spLocks/>
          </p:cNvSpPr>
          <p:nvPr/>
        </p:nvSpPr>
        <p:spPr>
          <a:xfrm>
            <a:off x="242596" y="5667848"/>
            <a:ext cx="11760015" cy="956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900" indent="-12860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80" indent="-12860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5841" indent="-12860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160" indent="-12860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480" indent="-128600" algn="l" defTabSz="5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7360" indent="-10288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240" indent="-10288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83121" indent="-10288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000" indent="-10288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100" dirty="0"/>
              <a:t>With small values in the matrix and several matrix multiplications (from layer k to 1) the gradient values shrink exponentially fast. Eventually vanishing completely after a few layers.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EF205B4-4A99-4C4D-8948-FE9BD783E391}"/>
              </a:ext>
            </a:extLst>
          </p:cNvPr>
          <p:cNvSpPr/>
          <p:nvPr/>
        </p:nvSpPr>
        <p:spPr>
          <a:xfrm>
            <a:off x="8444205" y="4590661"/>
            <a:ext cx="3200400" cy="1063690"/>
          </a:xfrm>
          <a:prstGeom prst="wedgeRoundRectCallout">
            <a:avLst>
              <a:gd name="adj1" fmla="val -1882"/>
              <a:gd name="adj2" fmla="val -74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The gradient values are already low here</a:t>
            </a:r>
            <a:endParaRPr lang="en-US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1F32EBD-069D-4ABF-81E6-F6D1B1A8490C}"/>
              </a:ext>
            </a:extLst>
          </p:cNvPr>
          <p:cNvSpPr/>
          <p:nvPr/>
        </p:nvSpPr>
        <p:spPr>
          <a:xfrm>
            <a:off x="1206760" y="4500465"/>
            <a:ext cx="5007428" cy="1063690"/>
          </a:xfrm>
          <a:prstGeom prst="wedgeRoundRectCallout">
            <a:avLst>
              <a:gd name="adj1" fmla="val -25783"/>
              <a:gd name="adj2" fmla="val -743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If the values of gradients at final layers are already low, then gradient will be almost zero for the starting layers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C147-3A08-4B0A-99C2-8A91A62712DE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C69F4-3F3F-4ABA-B10E-EA102E6B8C9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6B3034-8988-4A03-A9EB-A61A4826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29D616-CE7A-4842-8D27-EAAF70AEB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916960-6241-4EEB-B7D2-2ACF2CC74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825655-63FE-41F9-920F-B1BF84A60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4C0827-E8CE-48F0-A7B0-880806378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26CC96-21A4-4B97-8CC8-F153BFAE5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B30767B-88DD-4E88-93EF-9EDCFBA00394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FC1FFA-882C-4CC2-9C5E-237632D9CB4C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C599AF-AA18-489F-B267-94335805988F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A7EA4-7CA1-49DE-8808-6D4E043F390B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359F80-258E-4204-B4A2-194F649A30D9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61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62276"/>
          </a:xfrm>
        </p:spPr>
        <p:txBody>
          <a:bodyPr/>
          <a:lstStyle/>
          <a:p>
            <a:r>
              <a:rPr lang="en-IN" dirty="0"/>
              <a:t>Other Observation - Vanishing gradients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EF205B4-4A99-4C4D-8948-FE9BD783E391}"/>
              </a:ext>
            </a:extLst>
          </p:cNvPr>
          <p:cNvSpPr/>
          <p:nvPr/>
        </p:nvSpPr>
        <p:spPr>
          <a:xfrm>
            <a:off x="8444205" y="4544008"/>
            <a:ext cx="3200400" cy="1063690"/>
          </a:xfrm>
          <a:prstGeom prst="wedgeRoundRectCallout">
            <a:avLst>
              <a:gd name="adj1" fmla="val -1882"/>
              <a:gd name="adj2" fmla="val -74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Large gradients here compared to first layer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C147-3A08-4B0A-99C2-8A91A62712DE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C69F4-3F3F-4ABA-B10E-EA102E6B8C9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6B3034-8988-4A03-A9EB-A61A4826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29D616-CE7A-4842-8D27-EAAF70AEB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916960-6241-4EEB-B7D2-2ACF2CC74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825655-63FE-41F9-920F-B1BF84A60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4C0827-E8CE-48F0-A7B0-880806378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26CC96-21A4-4B97-8CC8-F153BFAE5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B30767B-88DD-4E88-93EF-9EDCFBA00394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FC1FFA-882C-4CC2-9C5E-237632D9CB4C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C599AF-AA18-489F-B267-94335805988F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A7EA4-7CA1-49DE-8808-6D4E043F390B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359F80-258E-4204-B4A2-194F649A30D9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5AE089E-4C8F-42BB-8A26-CE4807810333}"/>
              </a:ext>
            </a:extLst>
          </p:cNvPr>
          <p:cNvSpPr/>
          <p:nvPr/>
        </p:nvSpPr>
        <p:spPr>
          <a:xfrm>
            <a:off x="1561323" y="4509795"/>
            <a:ext cx="3200400" cy="1063690"/>
          </a:xfrm>
          <a:prstGeom prst="wedgeRoundRectCallout">
            <a:avLst>
              <a:gd name="adj1" fmla="val -23165"/>
              <a:gd name="adj2" fmla="val -752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Smaller gradients here compared to last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35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62276"/>
          </a:xfrm>
        </p:spPr>
        <p:txBody>
          <a:bodyPr/>
          <a:lstStyle/>
          <a:p>
            <a:r>
              <a:rPr lang="en-IN" dirty="0"/>
              <a:t>Other Observation - Vanishing gradients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EF205B4-4A99-4C4D-8948-FE9BD783E391}"/>
              </a:ext>
            </a:extLst>
          </p:cNvPr>
          <p:cNvSpPr/>
          <p:nvPr/>
        </p:nvSpPr>
        <p:spPr>
          <a:xfrm>
            <a:off x="7934251" y="4675893"/>
            <a:ext cx="3200400" cy="1604865"/>
          </a:xfrm>
          <a:prstGeom prst="wedgeRoundRectCallout">
            <a:avLst>
              <a:gd name="adj1" fmla="val 8283"/>
              <a:gd name="adj2" fmla="val -74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gradients here compared to first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is faster here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C147-3A08-4B0A-99C2-8A91A62712DE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C69F4-3F3F-4ABA-B10E-EA102E6B8C9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6B3034-8988-4A03-A9EB-A61A4826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29D616-CE7A-4842-8D27-EAAF70AEB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916960-6241-4EEB-B7D2-2ACF2CC74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825655-63FE-41F9-920F-B1BF84A60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4C0827-E8CE-48F0-A7B0-880806378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26CC96-21A4-4B97-8CC8-F153BFAE5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B30767B-88DD-4E88-93EF-9EDCFBA00394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FC1FFA-882C-4CC2-9C5E-237632D9CB4C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C599AF-AA18-489F-B267-94335805988F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A7EA4-7CA1-49DE-8808-6D4E043F390B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359F80-258E-4204-B4A2-194F649A30D9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5AE089E-4C8F-42BB-8A26-CE4807810333}"/>
              </a:ext>
            </a:extLst>
          </p:cNvPr>
          <p:cNvSpPr/>
          <p:nvPr/>
        </p:nvSpPr>
        <p:spPr>
          <a:xfrm>
            <a:off x="1464608" y="4852695"/>
            <a:ext cx="3200400" cy="1477767"/>
          </a:xfrm>
          <a:prstGeom prst="wedgeRoundRectCallout">
            <a:avLst>
              <a:gd name="adj1" fmla="val -25363"/>
              <a:gd name="adj2" fmla="val -854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Smaller gradients here compared to last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is slower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5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CB8448-F27A-4536-9EB0-10D584EAB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r="5851"/>
          <a:stretch/>
        </p:blipFill>
        <p:spPr>
          <a:xfrm>
            <a:off x="5893616" y="3182815"/>
            <a:ext cx="5219862" cy="327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4983E-CE91-4BCE-958B-247609DC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vs Shallow networks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F014A-02D8-4DA2-949E-4E8B1508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65A6E-0346-4C3F-AA3E-EC9FCE49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78" y="3490547"/>
            <a:ext cx="3379807" cy="2882777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36CFE03-69F0-47D5-B919-1180B4DD841C}"/>
              </a:ext>
            </a:extLst>
          </p:cNvPr>
          <p:cNvSpPr/>
          <p:nvPr/>
        </p:nvSpPr>
        <p:spPr>
          <a:xfrm>
            <a:off x="509954" y="1494692"/>
            <a:ext cx="4633547" cy="1055077"/>
          </a:xfrm>
          <a:prstGeom prst="wedgeRoundRectCallout">
            <a:avLst>
              <a:gd name="adj1" fmla="val -19885"/>
              <a:gd name="adj2" fmla="val 121189"/>
              <a:gd name="adj3" fmla="val 1666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single layer might not have the flexibility to capture all the non linear patterns in the data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DC0104B-B4B9-44C9-89FC-873A530A7BE7}"/>
              </a:ext>
            </a:extLst>
          </p:cNvPr>
          <p:cNvSpPr/>
          <p:nvPr/>
        </p:nvSpPr>
        <p:spPr>
          <a:xfrm>
            <a:off x="6966439" y="1409700"/>
            <a:ext cx="4633547" cy="1351085"/>
          </a:xfrm>
          <a:prstGeom prst="wedgeRoundRectCallout">
            <a:avLst>
              <a:gd name="adj1" fmla="val 8958"/>
              <a:gd name="adj2" fmla="val 101949"/>
              <a:gd name="adj3" fmla="val 16667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deep network first learns the primitive features followed by high level features. This helps in building efficient models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D91687-A59B-4585-BACC-1E5B5B8D59A9}"/>
              </a:ext>
            </a:extLst>
          </p:cNvPr>
          <p:cNvSpPr/>
          <p:nvPr/>
        </p:nvSpPr>
        <p:spPr>
          <a:xfrm>
            <a:off x="1336665" y="6242510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u="sng" dirty="0"/>
              <a:t>shallow network</a:t>
            </a:r>
            <a:endParaRPr lang="en-US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52CE4-C408-4443-963C-FCDC67094F45}"/>
              </a:ext>
            </a:extLst>
          </p:cNvPr>
          <p:cNvSpPr/>
          <p:nvPr/>
        </p:nvSpPr>
        <p:spPr>
          <a:xfrm>
            <a:off x="7698278" y="628061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u="sng" dirty="0"/>
              <a:t>Deep  network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790011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62276"/>
          </a:xfrm>
        </p:spPr>
        <p:txBody>
          <a:bodyPr/>
          <a:lstStyle/>
          <a:p>
            <a:r>
              <a:rPr lang="en-IN" dirty="0"/>
              <a:t>Other Observation - Vanishing gradients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EF205B4-4A99-4C4D-8948-FE9BD783E391}"/>
              </a:ext>
            </a:extLst>
          </p:cNvPr>
          <p:cNvSpPr/>
          <p:nvPr/>
        </p:nvSpPr>
        <p:spPr>
          <a:xfrm>
            <a:off x="8350899" y="4693298"/>
            <a:ext cx="3200400" cy="1604865"/>
          </a:xfrm>
          <a:prstGeom prst="wedgeRoundRectCallout">
            <a:avLst>
              <a:gd name="adj1" fmla="val -1882"/>
              <a:gd name="adj2" fmla="val -74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gradients here compared to first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is faster 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Converged quickly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C147-3A08-4B0A-99C2-8A91A62712DE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C69F4-3F3F-4ABA-B10E-EA102E6B8C9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6B3034-8988-4A03-A9EB-A61A4826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29D616-CE7A-4842-8D27-EAAF70AEB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916960-6241-4EEB-B7D2-2ACF2CC74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825655-63FE-41F9-920F-B1BF84A60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4C0827-E8CE-48F0-A7B0-880806378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26CC96-21A4-4B97-8CC8-F153BFAE5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B30767B-88DD-4E88-93EF-9EDCFBA00394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FC1FFA-882C-4CC2-9C5E-237632D9CB4C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C599AF-AA18-489F-B267-94335805988F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A7EA4-7CA1-49DE-8808-6D4E043F390B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359F80-258E-4204-B4A2-194F649A30D9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5AE089E-4C8F-42BB-8A26-CE4807810333}"/>
              </a:ext>
            </a:extLst>
          </p:cNvPr>
          <p:cNvSpPr/>
          <p:nvPr/>
        </p:nvSpPr>
        <p:spPr>
          <a:xfrm>
            <a:off x="1561323" y="4509795"/>
            <a:ext cx="3200400" cy="1723054"/>
          </a:xfrm>
          <a:prstGeom prst="wedgeRoundRectCallout">
            <a:avLst>
              <a:gd name="adj1" fmla="val -23165"/>
              <a:gd name="adj2" fmla="val -752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Smaller gradients here compared to last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is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movement in the weights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17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8"/>
            <a:ext cx="10160000" cy="1162276"/>
          </a:xfrm>
        </p:spPr>
        <p:txBody>
          <a:bodyPr/>
          <a:lstStyle/>
          <a:p>
            <a:r>
              <a:rPr lang="en-IN" dirty="0"/>
              <a:t>Other Observation - Vanishing gradients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C147-3A08-4B0A-99C2-8A91A62712DE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C69F4-3F3F-4ABA-B10E-EA102E6B8C9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6B3034-8988-4A03-A9EB-A61A4826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29D616-CE7A-4842-8D27-EAAF70AEB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916960-6241-4EEB-B7D2-2ACF2CC74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825655-63FE-41F9-920F-B1BF84A60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4C0827-E8CE-48F0-A7B0-880806378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26CC96-21A4-4B97-8CC8-F153BFAE5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B30767B-88DD-4E88-93EF-9EDCFBA00394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FC1FFA-882C-4CC2-9C5E-237632D9CB4C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C599AF-AA18-489F-B267-94335805988F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A7EA4-7CA1-49DE-8808-6D4E043F390B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359F80-258E-4204-B4A2-194F649A30D9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FA3387A-0B28-475B-8387-7458D9D802A1}"/>
              </a:ext>
            </a:extLst>
          </p:cNvPr>
          <p:cNvSpPr/>
          <p:nvPr/>
        </p:nvSpPr>
        <p:spPr>
          <a:xfrm flipH="1">
            <a:off x="580291" y="4516015"/>
            <a:ext cx="10964008" cy="1928747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Not just sigmoid, tanh also suffers from vanishing gradients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need a new activation function that has larger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need an activation function that can penetrate  from final layer till the first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Is there an activation function to handle vanishing gradients problem.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96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A0FD-ACD3-40CC-B10C-05613C25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ReLU</a:t>
            </a:r>
            <a:r>
              <a:rPr lang="en-IN" dirty="0"/>
              <a:t> - The Rectified Linear Unit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0944-B1C2-4AD8-AD53-7B4BE283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6640285" cy="4800600"/>
          </a:xfrm>
        </p:spPr>
        <p:txBody>
          <a:bodyPr/>
          <a:lstStyle/>
          <a:p>
            <a:r>
              <a:rPr lang="en-IN" dirty="0"/>
              <a:t>Very popular activation function in recent times </a:t>
            </a:r>
          </a:p>
          <a:p>
            <a:r>
              <a:rPr lang="en-IN" dirty="0"/>
              <a:t>f(x)=max(0,x)</a:t>
            </a:r>
          </a:p>
          <a:p>
            <a:r>
              <a:rPr lang="en-IN" dirty="0"/>
              <a:t>In other words, the activation is simply thresholder at zero</a:t>
            </a:r>
          </a:p>
          <a:p>
            <a:r>
              <a:rPr lang="en-IN" dirty="0"/>
              <a:t>Works very well for a certain class of problems </a:t>
            </a:r>
          </a:p>
          <a:p>
            <a:r>
              <a:rPr lang="en-IN" dirty="0"/>
              <a:t>Doesn’t have vanishing gradient problem. It can be used for modelling real values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638DB-1E8A-42E3-99EB-3988E676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1349E-5B13-43A8-B9EC-A0EE081D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580" y="2279109"/>
            <a:ext cx="3947528" cy="266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DD5CD7-EDDF-43F3-A73C-74B5EAEDED3C}"/>
                  </a:ext>
                </a:extLst>
              </p:cNvPr>
              <p:cNvSpPr/>
              <p:nvPr/>
            </p:nvSpPr>
            <p:spPr>
              <a:xfrm>
                <a:off x="8044962" y="1385667"/>
                <a:ext cx="3086100" cy="831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IN" sz="2400" i="1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latin typeface="Consolas" panose="020B060902020403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400" i="1" dirty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 dirty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⁡(1+</m:t>
                      </m:r>
                      <m:r>
                        <a:rPr lang="en-US" sz="2400" i="1" dirty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sz="2400" i="1" dirty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DD5CD7-EDDF-43F3-A73C-74B5EAEDE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62" y="1385667"/>
                <a:ext cx="3086100" cy="831061"/>
              </a:xfrm>
              <a:prstGeom prst="rect">
                <a:avLst/>
              </a:prstGeom>
              <a:blipFill>
                <a:blip r:embed="rId3"/>
                <a:stretch>
                  <a:fillRect b="-10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95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BE9E-A7CB-4755-9A53-37FEC48A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ReLU</a:t>
            </a:r>
            <a:r>
              <a:rPr lang="en-IN" dirty="0"/>
              <a:t> – Handles Vanishing gradients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9B8D-A9F3-4C5E-AFC3-38F08B9CE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4665784" cy="4800600"/>
          </a:xfrm>
        </p:spPr>
        <p:txBody>
          <a:bodyPr/>
          <a:lstStyle/>
          <a:p>
            <a:r>
              <a:rPr lang="en-IN" dirty="0"/>
              <a:t>The derivative of </a:t>
            </a:r>
            <a:r>
              <a:rPr lang="en-IN" dirty="0" err="1"/>
              <a:t>ReLU</a:t>
            </a:r>
            <a:r>
              <a:rPr lang="en-IN" dirty="0"/>
              <a:t> is 1 if x&gt;0 else zero </a:t>
            </a:r>
          </a:p>
          <a:p>
            <a:r>
              <a:rPr lang="en-IN" dirty="0"/>
              <a:t>The derivatives are not small fractions </a:t>
            </a:r>
          </a:p>
          <a:p>
            <a:r>
              <a:rPr lang="en-IN" dirty="0"/>
              <a:t>Matrix multiplications won’t result in vanishing gradients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F70FE-C17C-49CF-947A-C2607151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7F3F6-22EA-4E15-8C29-3B42FB98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13" y="1490800"/>
            <a:ext cx="585266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0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F7A8-0437-455C-AD23-75EBB217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ReLU</a:t>
            </a:r>
            <a:r>
              <a:rPr lang="en-IN" dirty="0"/>
              <a:t> resolves vanishing gradients issue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1F9529-C0B6-432D-A88A-262606B7F6F6}"/>
              </a:ext>
            </a:extLst>
          </p:cNvPr>
          <p:cNvSpPr txBox="1">
            <a:spLocks/>
          </p:cNvSpPr>
          <p:nvPr/>
        </p:nvSpPr>
        <p:spPr>
          <a:xfrm>
            <a:off x="225012" y="4914901"/>
            <a:ext cx="11760015" cy="1134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900" indent="-12860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80" indent="-12860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5841" indent="-12860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160" indent="-12860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480" indent="-128600" algn="l" defTabSz="5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7360" indent="-102880" algn="l" defTabSz="5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240" indent="-102880" algn="l" defTabSz="5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83121" indent="-102880" algn="l" defTabSz="5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000" indent="-102880" algn="l" defTabSz="5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100" dirty="0"/>
              <a:t>The gradients won’t shrink from final layer to previous layers. As we are </a:t>
            </a:r>
            <a:r>
              <a:rPr lang="en-IN" sz="2100" b="1" dirty="0"/>
              <a:t>NOT</a:t>
            </a:r>
            <a:r>
              <a:rPr lang="en-IN" sz="2100" dirty="0"/>
              <a:t> multiplying them with  fractions. </a:t>
            </a:r>
          </a:p>
          <a:p>
            <a:r>
              <a:rPr lang="en-IN" sz="2100" dirty="0" err="1"/>
              <a:t>ReLU</a:t>
            </a:r>
            <a:r>
              <a:rPr lang="en-IN" sz="2100" dirty="0"/>
              <a:t> is used in deep neural networks with too many hidden layers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8A316-DA17-42BE-8CEE-DDD0DAD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statinfer.com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C147-3A08-4B0A-99C2-8A91A62712DE}"/>
              </a:ext>
            </a:extLst>
          </p:cNvPr>
          <p:cNvGrpSpPr/>
          <p:nvPr/>
        </p:nvGrpSpPr>
        <p:grpSpPr>
          <a:xfrm>
            <a:off x="468281" y="1396863"/>
            <a:ext cx="11187014" cy="2869941"/>
            <a:chOff x="468281" y="1396863"/>
            <a:chExt cx="11187014" cy="28699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4C69F4-3F3F-4ABA-B10E-EA102E6B8C95}"/>
                </a:ext>
              </a:extLst>
            </p:cNvPr>
            <p:cNvGrpSpPr/>
            <p:nvPr/>
          </p:nvGrpSpPr>
          <p:grpSpPr>
            <a:xfrm>
              <a:off x="468281" y="1396863"/>
              <a:ext cx="11187014" cy="2869941"/>
              <a:chOff x="1224060" y="1424855"/>
              <a:chExt cx="11187014" cy="28699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6B3034-8988-4A03-A9EB-A61A4826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4060" y="1431082"/>
                <a:ext cx="4705350" cy="2857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29D616-CE7A-4842-8D27-EAAF70AEB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4217432" y="142485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916960-6241-4EEB-B7D2-2ACF2CC745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5517498" y="1427964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F825655-63FE-41F9-920F-B1BF84A60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6808234" y="1431075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4C0827-E8CE-48F0-A7B0-880806378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8108301" y="1434186"/>
                <a:ext cx="3002708" cy="285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F26CC96-21A4-4B97-8CC8-F153BFAE5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185"/>
              <a:stretch/>
            </p:blipFill>
            <p:spPr>
              <a:xfrm>
                <a:off x="9408366" y="1437296"/>
                <a:ext cx="3002708" cy="2857500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B30767B-88DD-4E88-93EF-9EDCFBA00394}"/>
                </a:ext>
              </a:extLst>
            </p:cNvPr>
            <p:cNvSpPr/>
            <p:nvPr/>
          </p:nvSpPr>
          <p:spPr>
            <a:xfrm>
              <a:off x="569167" y="1922107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x1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FC1FFA-882C-4CC2-9C5E-237632D9CB4C}"/>
                </a:ext>
              </a:extLst>
            </p:cNvPr>
            <p:cNvSpPr/>
            <p:nvPr/>
          </p:nvSpPr>
          <p:spPr>
            <a:xfrm>
              <a:off x="581608" y="2606352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x2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C599AF-AA18-489F-B267-94335805988F}"/>
                </a:ext>
              </a:extLst>
            </p:cNvPr>
            <p:cNvSpPr/>
            <p:nvPr/>
          </p:nvSpPr>
          <p:spPr>
            <a:xfrm>
              <a:off x="556726" y="3281266"/>
              <a:ext cx="625151" cy="6064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x3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A7EA4-7CA1-49DE-8808-6D4E043F390B}"/>
                </a:ext>
              </a:extLst>
            </p:cNvPr>
            <p:cNvSpPr/>
            <p:nvPr/>
          </p:nvSpPr>
          <p:spPr>
            <a:xfrm>
              <a:off x="10957249" y="2242458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y1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359F80-258E-4204-B4A2-194F649A30D9}"/>
                </a:ext>
              </a:extLst>
            </p:cNvPr>
            <p:cNvSpPr/>
            <p:nvPr/>
          </p:nvSpPr>
          <p:spPr>
            <a:xfrm>
              <a:off x="10969690" y="2926703"/>
              <a:ext cx="625151" cy="606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y2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801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4555-7BC6-40CA-AFA1-7D76BE08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 has last layer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FCCE-0287-4ED7-B5FE-7D53E3E1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280903" cy="2624327"/>
          </a:xfrm>
        </p:spPr>
        <p:txBody>
          <a:bodyPr>
            <a:normAutofit/>
          </a:bodyPr>
          <a:lstStyle/>
          <a:p>
            <a:r>
              <a:rPr lang="en-IN" sz="2000" dirty="0"/>
              <a:t>In classification problems </a:t>
            </a:r>
            <a:r>
              <a:rPr lang="en-IN" sz="2000" dirty="0" err="1"/>
              <a:t>ReLU</a:t>
            </a:r>
            <a:r>
              <a:rPr lang="en-IN" sz="2000" dirty="0"/>
              <a:t> may not be suitable for output layer </a:t>
            </a:r>
          </a:p>
          <a:p>
            <a:r>
              <a:rPr lang="en-IN" sz="2000" dirty="0" err="1"/>
              <a:t>ReLU</a:t>
            </a:r>
            <a:r>
              <a:rPr lang="en-IN" sz="2000" dirty="0"/>
              <a:t> gives the output as 0 or positive continuous number. </a:t>
            </a:r>
            <a:r>
              <a:rPr lang="en-IN" sz="2000" dirty="0" err="1"/>
              <a:t>ReLU</a:t>
            </a:r>
            <a:r>
              <a:rPr lang="en-IN" sz="2000" dirty="0"/>
              <a:t> output can be 0 or 0.3 or 0.5 or 1.8 or 2 or even 20.  In classification, output values are either 1 or 0. </a:t>
            </a:r>
          </a:p>
          <a:p>
            <a:r>
              <a:rPr lang="en-IN" sz="2000" dirty="0"/>
              <a:t>We may need to go back to sigmoid activation for binary output</a:t>
            </a:r>
          </a:p>
          <a:p>
            <a:r>
              <a:rPr lang="en-IN" sz="2000" dirty="0"/>
              <a:t>For multiclass problems the output is 1 for the current class and 0 for rest all classes. </a:t>
            </a:r>
          </a:p>
          <a:p>
            <a:r>
              <a:rPr lang="en-IN" sz="2000" dirty="0" err="1"/>
              <a:t>Softmax</a:t>
            </a:r>
            <a:r>
              <a:rPr lang="en-IN" sz="2000" dirty="0"/>
              <a:t> is used for multiclass output. It is just like sigmoid for multiclass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84689-87EA-40DA-974E-2892037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C4530B-4A61-4F7D-8583-6DB7A8A339E2}"/>
                  </a:ext>
                </a:extLst>
              </p:cNvPr>
              <p:cNvSpPr/>
              <p:nvPr/>
            </p:nvSpPr>
            <p:spPr>
              <a:xfrm>
                <a:off x="5885323" y="4190764"/>
                <a:ext cx="1404615" cy="2512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3=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C4530B-4A61-4F7D-8583-6DB7A8A33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323" y="4190764"/>
                <a:ext cx="1404615" cy="25121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844FE4-60A0-47FE-B6FE-340DF51D9BFA}"/>
                  </a:ext>
                </a:extLst>
              </p:cNvPr>
              <p:cNvSpPr/>
              <p:nvPr/>
            </p:nvSpPr>
            <p:spPr>
              <a:xfrm>
                <a:off x="4120999" y="4190764"/>
                <a:ext cx="1404615" cy="2512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2=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844FE4-60A0-47FE-B6FE-340DF51D9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999" y="4190764"/>
                <a:ext cx="1404615" cy="2512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951332-996E-430F-9F3F-4747F3B2D55A}"/>
                  </a:ext>
                </a:extLst>
              </p:cNvPr>
              <p:cNvSpPr/>
              <p:nvPr/>
            </p:nvSpPr>
            <p:spPr>
              <a:xfrm>
                <a:off x="2163245" y="4190764"/>
                <a:ext cx="1404615" cy="2512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1=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951332-996E-430F-9F3F-4747F3B2D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45" y="4190764"/>
                <a:ext cx="1404615" cy="2512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D0AD06-B541-4741-A429-40E40CB089E2}"/>
                  </a:ext>
                </a:extLst>
              </p:cNvPr>
              <p:cNvSpPr/>
              <p:nvPr/>
            </p:nvSpPr>
            <p:spPr>
              <a:xfrm>
                <a:off x="7704390" y="4227755"/>
                <a:ext cx="1413657" cy="2512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𝑦𝑘</m:t>
                      </m:r>
                      <m:r>
                        <a:rPr lang="en-IN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D0AD06-B541-4741-A429-40E40CB08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90" y="4227755"/>
                <a:ext cx="1413657" cy="2512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81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6379-4113-4538-95E3-C2C5A868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SoftMax for the output layer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83F0B-5E6C-4ACE-8922-6D2A6B4FF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0"/>
            <a:ext cx="10160000" cy="1072661"/>
          </a:xfrm>
        </p:spPr>
        <p:txBody>
          <a:bodyPr>
            <a:normAutofit fontScale="92500"/>
          </a:bodyPr>
          <a:lstStyle/>
          <a:p>
            <a:r>
              <a:rPr lang="en-IN" dirty="0"/>
              <a:t>SoftMax is just a generalization of sigmoid function for multiclass output</a:t>
            </a:r>
          </a:p>
          <a:p>
            <a:r>
              <a:rPr lang="en-IN" dirty="0" err="1"/>
              <a:t>Softmax</a:t>
            </a:r>
            <a:r>
              <a:rPr lang="en-IN" dirty="0"/>
              <a:t>= Output of class j divided by overall sum of all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EE354-96E2-4E49-A4EA-38DF3F2B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3B749-FBAB-4938-885B-B262F95FE3B6}"/>
                  </a:ext>
                </a:extLst>
              </p:cNvPr>
              <p:cNvSpPr/>
              <p:nvPr/>
            </p:nvSpPr>
            <p:spPr>
              <a:xfrm>
                <a:off x="3103685" y="2677228"/>
                <a:ext cx="4703884" cy="1032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IN" sz="2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i="1" baseline="-2500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IN" sz="2800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800" i="1" baseline="-2500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8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sz="2800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2800" i="1" baseline="-2500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3B749-FBAB-4938-885B-B262F95F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685" y="2677228"/>
                <a:ext cx="4703884" cy="1032334"/>
              </a:xfrm>
              <a:prstGeom prst="rect">
                <a:avLst/>
              </a:prstGeom>
              <a:blipFill>
                <a:blip r:embed="rId2"/>
                <a:stretch>
                  <a:fillRect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29CCFE9-1D80-4FAF-ADC1-48B992C68F25}"/>
              </a:ext>
            </a:extLst>
          </p:cNvPr>
          <p:cNvSpPr txBox="1"/>
          <p:nvPr/>
        </p:nvSpPr>
        <p:spPr>
          <a:xfrm>
            <a:off x="3411417" y="4000501"/>
            <a:ext cx="516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Lets take an example output with 4 classes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63C822-8F34-423E-A4F8-4E4F51EEF624}"/>
                  </a:ext>
                </a:extLst>
              </p:cNvPr>
              <p:cNvSpPr/>
              <p:nvPr/>
            </p:nvSpPr>
            <p:spPr>
              <a:xfrm>
                <a:off x="671146" y="4529476"/>
                <a:ext cx="4888523" cy="630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utput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1=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63C822-8F34-423E-A4F8-4E4F51EEF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" y="4529476"/>
                <a:ext cx="4888523" cy="630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5D9CDC-6AF0-4B59-A155-924856A01671}"/>
                  </a:ext>
                </a:extLst>
              </p:cNvPr>
              <p:cNvSpPr/>
              <p:nvPr/>
            </p:nvSpPr>
            <p:spPr>
              <a:xfrm>
                <a:off x="5632938" y="4506030"/>
                <a:ext cx="4888523" cy="630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utput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2=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5D9CDC-6AF0-4B59-A155-924856A01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38" y="4506030"/>
                <a:ext cx="4888523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4C70E0-F700-4D3E-AC94-6F7B17011E92}"/>
                  </a:ext>
                </a:extLst>
              </p:cNvPr>
              <p:cNvSpPr/>
              <p:nvPr/>
            </p:nvSpPr>
            <p:spPr>
              <a:xfrm>
                <a:off x="674077" y="5481976"/>
                <a:ext cx="4888523" cy="630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utput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3=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4C70E0-F700-4D3E-AC94-6F7B17011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77" y="5481976"/>
                <a:ext cx="4888523" cy="630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F9F18-EBF2-4815-AEAA-267C1D101BE1}"/>
                  </a:ext>
                </a:extLst>
              </p:cNvPr>
              <p:cNvSpPr/>
              <p:nvPr/>
            </p:nvSpPr>
            <p:spPr>
              <a:xfrm>
                <a:off x="5635869" y="5458530"/>
                <a:ext cx="4888523" cy="630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utput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4=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F9F18-EBF2-4815-AEAA-267C1D101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69" y="5458530"/>
                <a:ext cx="4888523" cy="630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62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7B51-A025-4F5D-A4E5-593BF230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SoftMax for the output layer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B2EE-D98B-480F-8E16-FF880F18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160000" cy="4800600"/>
          </a:xfrm>
        </p:spPr>
        <p:txBody>
          <a:bodyPr/>
          <a:lstStyle/>
          <a:p>
            <a:r>
              <a:rPr lang="en-IN" dirty="0"/>
              <a:t>You can see SoftMax as summarization of “one vs all” models using sigmoid and scaling it to one.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87FDF-8EDA-4852-81E9-04D335E6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2F9450-577D-4D92-BCA9-3222C65425AF}"/>
              </a:ext>
            </a:extLst>
          </p:cNvPr>
          <p:cNvSpPr/>
          <p:nvPr/>
        </p:nvSpPr>
        <p:spPr>
          <a:xfrm>
            <a:off x="2324192" y="3270739"/>
            <a:ext cx="603315" cy="5257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7EBC37-57FE-4328-99D8-46F853DB682B}"/>
              </a:ext>
            </a:extLst>
          </p:cNvPr>
          <p:cNvSpPr/>
          <p:nvPr/>
        </p:nvSpPr>
        <p:spPr>
          <a:xfrm>
            <a:off x="2324192" y="4031221"/>
            <a:ext cx="603315" cy="5257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58AD2D-CA53-48DA-8181-3B9B24BE8550}"/>
              </a:ext>
            </a:extLst>
          </p:cNvPr>
          <p:cNvSpPr/>
          <p:nvPr/>
        </p:nvSpPr>
        <p:spPr>
          <a:xfrm>
            <a:off x="2330471" y="4791703"/>
            <a:ext cx="603315" cy="5257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x3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9CDFF3-E3B6-4E5B-8BF6-9183439FB320}"/>
              </a:ext>
            </a:extLst>
          </p:cNvPr>
          <p:cNvSpPr/>
          <p:nvPr/>
        </p:nvSpPr>
        <p:spPr>
          <a:xfrm>
            <a:off x="3602311" y="3641474"/>
            <a:ext cx="603315" cy="525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F2C56D-9710-410A-A2B7-6723D96A204B}"/>
              </a:ext>
            </a:extLst>
          </p:cNvPr>
          <p:cNvSpPr/>
          <p:nvPr/>
        </p:nvSpPr>
        <p:spPr>
          <a:xfrm>
            <a:off x="3623515" y="4401956"/>
            <a:ext cx="603315" cy="525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898CB-83C3-455F-82B0-C58ABF675F20}"/>
              </a:ext>
            </a:extLst>
          </p:cNvPr>
          <p:cNvSpPr/>
          <p:nvPr/>
        </p:nvSpPr>
        <p:spPr>
          <a:xfrm>
            <a:off x="4880430" y="3641474"/>
            <a:ext cx="603315" cy="525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D053A2-7A48-4301-9337-0A8F31D40328}"/>
              </a:ext>
            </a:extLst>
          </p:cNvPr>
          <p:cNvSpPr/>
          <p:nvPr/>
        </p:nvSpPr>
        <p:spPr>
          <a:xfrm>
            <a:off x="4886709" y="4401956"/>
            <a:ext cx="603315" cy="525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5CA83E-F724-41FF-BACA-11D96FC931F6}"/>
              </a:ext>
            </a:extLst>
          </p:cNvPr>
          <p:cNvSpPr/>
          <p:nvPr/>
        </p:nvSpPr>
        <p:spPr>
          <a:xfrm>
            <a:off x="6697539" y="3668916"/>
            <a:ext cx="603315" cy="5257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073A04-DF35-4120-BA07-AA394DBAF52C}"/>
              </a:ext>
            </a:extLst>
          </p:cNvPr>
          <p:cNvSpPr/>
          <p:nvPr/>
        </p:nvSpPr>
        <p:spPr>
          <a:xfrm>
            <a:off x="6697539" y="2838909"/>
            <a:ext cx="603315" cy="5257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y1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D14573-8CA7-4222-A1AA-1609971CA672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927507" y="3533597"/>
            <a:ext cx="674804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BE436C-9C8C-411B-A734-2DC7E750D69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927507" y="3904332"/>
            <a:ext cx="674804" cy="38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7BE977-4B7A-4677-8264-3328C5D69404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845433" y="3904332"/>
            <a:ext cx="756878" cy="964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30DBB-9AEA-4E36-8C17-B716E90AEA07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927507" y="3533597"/>
            <a:ext cx="696008" cy="1131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843B31-7044-4AA9-9732-2AC759B67FDE}"/>
              </a:ext>
            </a:extLst>
          </p:cNvPr>
          <p:cNvCxnSpPr>
            <a:cxnSpLocks/>
            <a:stCxn id="7" idx="7"/>
            <a:endCxn id="9" idx="2"/>
          </p:cNvCxnSpPr>
          <p:nvPr/>
        </p:nvCxnSpPr>
        <p:spPr>
          <a:xfrm flipV="1">
            <a:off x="2845433" y="4664814"/>
            <a:ext cx="778082" cy="203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392588-7646-480A-95E8-CCFD5EBBB2D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27507" y="4294079"/>
            <a:ext cx="696008" cy="370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68AE7B-9C7B-47AF-BC4E-21CD6250B843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205626" y="3904332"/>
            <a:ext cx="6748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07D9B0-DA6B-4291-A220-DC1E908C550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205626" y="3904332"/>
            <a:ext cx="681083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F998FC-A129-4265-B34B-6482F8343D8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226830" y="3904332"/>
            <a:ext cx="653600" cy="760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25099F-60A4-4E68-AC31-DB47B83BB9BA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483745" y="3101767"/>
            <a:ext cx="1213794" cy="802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06F29-FEA6-4169-9948-02BFEE0FCC5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483745" y="3904332"/>
            <a:ext cx="1213794" cy="27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167A70-7973-4F38-857D-E2E344C818C4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5490024" y="3931774"/>
            <a:ext cx="1207515" cy="733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3CBF6B-9C0C-479B-A025-4C6FBA19531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490024" y="3101767"/>
            <a:ext cx="1207515" cy="1563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04A8B5-92B9-4016-ABFE-1E89EEDF05E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226830" y="4664814"/>
            <a:ext cx="6598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C704227-732A-4EA1-8318-58F9998E98D8}"/>
              </a:ext>
            </a:extLst>
          </p:cNvPr>
          <p:cNvSpPr/>
          <p:nvPr/>
        </p:nvSpPr>
        <p:spPr>
          <a:xfrm>
            <a:off x="6709261" y="4492651"/>
            <a:ext cx="603315" cy="5257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y3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758BE-49C6-4804-930B-4D57CA611F56}"/>
              </a:ext>
            </a:extLst>
          </p:cNvPr>
          <p:cNvCxnSpPr>
            <a:cxnSpLocks/>
            <a:stCxn id="11" idx="6"/>
            <a:endCxn id="28" idx="1"/>
          </p:cNvCxnSpPr>
          <p:nvPr/>
        </p:nvCxnSpPr>
        <p:spPr>
          <a:xfrm flipV="1">
            <a:off x="5490024" y="4569640"/>
            <a:ext cx="1307590" cy="95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B90DDE-099F-4B0C-B0CE-2339512C391C}"/>
              </a:ext>
            </a:extLst>
          </p:cNvPr>
          <p:cNvCxnSpPr>
            <a:cxnSpLocks/>
            <a:stCxn id="10" idx="6"/>
            <a:endCxn id="28" idx="1"/>
          </p:cNvCxnSpPr>
          <p:nvPr/>
        </p:nvCxnSpPr>
        <p:spPr>
          <a:xfrm>
            <a:off x="5483745" y="3904332"/>
            <a:ext cx="1313869" cy="665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B082A89-BA76-4060-8167-AC3023C1D017}"/>
              </a:ext>
            </a:extLst>
          </p:cNvPr>
          <p:cNvSpPr/>
          <p:nvPr/>
        </p:nvSpPr>
        <p:spPr>
          <a:xfrm>
            <a:off x="6647832" y="5296385"/>
            <a:ext cx="603315" cy="5257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y4</a:t>
            </a:r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E0A3CD-3A17-4535-B8C8-E444E65F335A}"/>
              </a:ext>
            </a:extLst>
          </p:cNvPr>
          <p:cNvCxnSpPr>
            <a:cxnSpLocks/>
            <a:stCxn id="10" idx="6"/>
            <a:endCxn id="41" idx="1"/>
          </p:cNvCxnSpPr>
          <p:nvPr/>
        </p:nvCxnSpPr>
        <p:spPr>
          <a:xfrm>
            <a:off x="5483745" y="3904332"/>
            <a:ext cx="1252440" cy="1469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771DD2-DB2D-486D-B148-8E3476814AD9}"/>
              </a:ext>
            </a:extLst>
          </p:cNvPr>
          <p:cNvCxnSpPr>
            <a:cxnSpLocks/>
            <a:stCxn id="11" idx="6"/>
            <a:endCxn id="41" idx="1"/>
          </p:cNvCxnSpPr>
          <p:nvPr/>
        </p:nvCxnSpPr>
        <p:spPr>
          <a:xfrm>
            <a:off x="5490024" y="4664814"/>
            <a:ext cx="1246161" cy="708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1D0B5B-DFFF-4A44-8B4A-F9778EE5C38C}"/>
                  </a:ext>
                </a:extLst>
              </p:cNvPr>
              <p:cNvSpPr/>
              <p:nvPr/>
            </p:nvSpPr>
            <p:spPr>
              <a:xfrm>
                <a:off x="7246620" y="2636668"/>
                <a:ext cx="2903220" cy="570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1D0B5B-DFFF-4A44-8B4A-F9778EE5C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20" y="2636668"/>
                <a:ext cx="2903220" cy="570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507D980-7AB1-433B-80F3-9832B4F1B68C}"/>
                  </a:ext>
                </a:extLst>
              </p:cNvPr>
              <p:cNvSpPr/>
              <p:nvPr/>
            </p:nvSpPr>
            <p:spPr>
              <a:xfrm>
                <a:off x="7246620" y="3591630"/>
                <a:ext cx="3008376" cy="570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507D980-7AB1-433B-80F3-9832B4F1B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20" y="3591630"/>
                <a:ext cx="3008376" cy="570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092FEA9-51A1-4407-9A82-6EBC901A5F74}"/>
                  </a:ext>
                </a:extLst>
              </p:cNvPr>
              <p:cNvSpPr/>
              <p:nvPr/>
            </p:nvSpPr>
            <p:spPr>
              <a:xfrm>
                <a:off x="7246620" y="4476136"/>
                <a:ext cx="2837688" cy="570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092FEA9-51A1-4407-9A82-6EBC901A5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20" y="4476136"/>
                <a:ext cx="2837688" cy="570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DA7C57-F1DA-4C98-B0D6-1F316D6060C3}"/>
                  </a:ext>
                </a:extLst>
              </p:cNvPr>
              <p:cNvSpPr/>
              <p:nvPr/>
            </p:nvSpPr>
            <p:spPr>
              <a:xfrm>
                <a:off x="7182612" y="5394522"/>
                <a:ext cx="2930652" cy="570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16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DA7C57-F1DA-4C98-B0D6-1F316D606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12" y="5394522"/>
                <a:ext cx="2930652" cy="570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77211B06-9C32-465C-A491-CEA049B2056D}"/>
              </a:ext>
            </a:extLst>
          </p:cNvPr>
          <p:cNvSpPr/>
          <p:nvPr/>
        </p:nvSpPr>
        <p:spPr>
          <a:xfrm>
            <a:off x="10323576" y="3136392"/>
            <a:ext cx="1609344" cy="612648"/>
          </a:xfrm>
          <a:prstGeom prst="wedgeRoundRectCallout">
            <a:avLst>
              <a:gd name="adj1" fmla="val -64015"/>
              <a:gd name="adj2" fmla="val 998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Sum of all outputs is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7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EFFA-3F78-4575-A4C8-9DD9367E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LAB: Activation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E0DC-2FB4-45C4-936B-41137CC2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different activation functions on MNIST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CF49C-CC63-4DDE-B62D-0E12B244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3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1EC3-C183-4CDE-B1A9-A1ABF9CC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636" y="3257985"/>
            <a:ext cx="4405746" cy="11430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Code</a:t>
            </a:r>
            <a:r>
              <a:rPr lang="en-IN" dirty="0"/>
              <a:t>: Activation Functions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43B22-B36D-44D3-81F3-9207E19C6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988"/>
            <a:ext cx="9819019" cy="25013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078D-716D-441D-8670-02AEF861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F33A9-7B03-407C-B1B3-EE9FE201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1" y="2745798"/>
            <a:ext cx="6587259" cy="39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3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975D-DDAE-45A0-AAA9-319E2579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neural networks are very powerful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1436-1074-4EE0-8583-C79C60416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47" y="1539550"/>
            <a:ext cx="11550544" cy="4833257"/>
          </a:xfrm>
        </p:spPr>
        <p:txBody>
          <a:bodyPr>
            <a:normAutofit/>
          </a:bodyPr>
          <a:lstStyle/>
          <a:p>
            <a:r>
              <a:rPr lang="en-IN" sz="2200" dirty="0"/>
              <a:t>Lot of experiments have shown that a deep network with less parameters performs better than a shallow network with higher parameters</a:t>
            </a:r>
          </a:p>
          <a:p>
            <a:r>
              <a:rPr lang="en-IN" sz="2200" dirty="0"/>
              <a:t>For example deep network with hidden nodes </a:t>
            </a:r>
            <a:r>
              <a:rPr lang="en-IN" sz="2200" dirty="0">
                <a:latin typeface="Consolas" panose="020B0609020204030204" pitchFamily="49" charset="0"/>
              </a:rPr>
              <a:t>[10,10,10,10] </a:t>
            </a:r>
            <a:r>
              <a:rPr lang="en-IN" sz="2200" dirty="0"/>
              <a:t>might perform better than shallow network with </a:t>
            </a:r>
            <a:r>
              <a:rPr lang="en-IN" sz="2200" dirty="0">
                <a:latin typeface="Consolas" panose="020B0609020204030204" pitchFamily="49" charset="0"/>
              </a:rPr>
              <a:t>[180] </a:t>
            </a:r>
            <a:r>
              <a:rPr lang="en-IN" sz="2200" dirty="0"/>
              <a:t>hidden nodes</a:t>
            </a:r>
          </a:p>
          <a:p>
            <a:r>
              <a:rPr lang="en-IN" sz="2200" dirty="0"/>
              <a:t>Deep neural networks are amazingly   powerful. </a:t>
            </a:r>
          </a:p>
          <a:p>
            <a:r>
              <a:rPr lang="en-IN" sz="2200" dirty="0"/>
              <a:t>With sufficient number of hidden layers and nodes, we can fit a model to any type of data</a:t>
            </a:r>
          </a:p>
          <a:p>
            <a:r>
              <a:rPr lang="en-IN" sz="2200" dirty="0"/>
              <a:t>They have the power to capture any amount of non 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1D4C-C42D-4A64-B74B-C44A13EA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5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374F42-D3EF-44F4-ADFF-5DB3A327C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Learning rate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26ED353-3689-4F16-B99B-91EA57E64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A6A02-9BAB-4463-846C-E512BA82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05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97F5-4992-4617-B636-C55CE6C5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rate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47CC-0DD2-438F-8BE0-A5B80C72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160000" cy="629815"/>
          </a:xfrm>
        </p:spPr>
        <p:txBody>
          <a:bodyPr/>
          <a:lstStyle/>
          <a:p>
            <a:r>
              <a:rPr lang="en-IN" dirty="0"/>
              <a:t>The weight updating in neural networks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FED28-DA3E-4D96-9840-EAA06A44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8C3FB2-4706-4080-8150-92D6194BA698}"/>
                  </a:ext>
                </a:extLst>
              </p:cNvPr>
              <p:cNvSpPr/>
              <p:nvPr/>
            </p:nvSpPr>
            <p:spPr>
              <a:xfrm>
                <a:off x="2264228" y="2267338"/>
                <a:ext cx="7831494" cy="1850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20040" lvl="1">
                  <a:spcBef>
                    <a:spcPct val="20000"/>
                  </a:spcBef>
                  <a:buClr>
                    <a:srgbClr val="B58B8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𝑗𝑘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𝑗𝑘</m:t>
                      </m:r>
                    </m:oMath>
                  </m:oMathPara>
                </a14:m>
                <a:endParaRPr lang="en-US" sz="2400" baseline="-25000" dirty="0">
                  <a:solidFill>
                    <a:prstClr val="black"/>
                  </a:solidFill>
                </a:endParaRPr>
              </a:p>
              <a:p>
                <a:pPr marL="320040" lvl="1">
                  <a:spcBef>
                    <a:spcPct val="20000"/>
                  </a:spcBef>
                  <a:buClr>
                    <a:srgbClr val="B58B8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𝑗𝑘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US" sz="2400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IN" sz="2400" b="0" i="1" baseline="-25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I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20040" lvl="1">
                  <a:spcBef>
                    <a:spcPct val="20000"/>
                  </a:spcBef>
                  <a:buClr>
                    <a:srgbClr val="B58B8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I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learning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parameter</m:t>
                      </m:r>
                    </m:oMath>
                  </m:oMathPara>
                </a14:m>
                <a:endParaRPr lang="en-IN" sz="2400" dirty="0">
                  <a:solidFill>
                    <a:prstClr val="black"/>
                  </a:solidFill>
                </a:endParaRPr>
              </a:p>
              <a:p>
                <a:pPr marL="320040" lvl="1">
                  <a:spcBef>
                    <a:spcPct val="20000"/>
                  </a:spcBef>
                  <a:buClr>
                    <a:srgbClr val="B58B8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𝑗𝑘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US" sz="2400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baseline="-25000" dirty="0">
                  <a:solidFill>
                    <a:prstClr val="black"/>
                  </a:solidFill>
                </a:endParaRPr>
              </a:p>
              <a:p>
                <a:pPr marL="320040" lvl="1">
                  <a:spcBef>
                    <a:spcPct val="20000"/>
                  </a:spcBef>
                  <a:buClr>
                    <a:srgbClr val="B58B80"/>
                  </a:buClr>
                </a:pP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8C3FB2-4706-4080-8150-92D6194BA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28" y="2267338"/>
                <a:ext cx="7831494" cy="18507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223460D-CD18-4C9F-A351-80C8A8FC2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393164"/>
                <a:ext cx="10160000" cy="1793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92900" indent="-128600" algn="l" defTabSz="5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80" indent="-128600" algn="l" defTabSz="5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5841" indent="-128600" algn="l" defTabSz="5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20160" indent="-128600" algn="l" defTabSz="5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74480" indent="-128600" algn="l" defTabSz="5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2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77360" indent="-102880" algn="l" defTabSz="5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788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80240" indent="-102880" algn="l" defTabSz="5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7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183121" indent="-102880" algn="l" defTabSz="5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7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86000" indent="-102880" algn="l" defTabSz="5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7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/>
                  <a:t>Instead of just updating the weights based on actual calculations, we will manually setup  weight update parameter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IN" dirty="0"/>
              </a:p>
              <a:p>
                <a:r>
                  <a:rPr lang="en-IN" dirty="0"/>
                  <a:t>This will make the weights move by a factor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IN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. </a:t>
                </a:r>
                <a:r>
                  <a:rPr lang="en-IN" dirty="0"/>
                  <a:t>How fast /slow you want to move the weights</a:t>
                </a:r>
              </a:p>
              <a:p>
                <a:r>
                  <a:rPr lang="en-IN" dirty="0"/>
                  <a:t>Read it as Step-size for weights</a:t>
                </a:r>
              </a:p>
              <a:p>
                <a:r>
                  <a:rPr lang="en-IN" dirty="0"/>
                  <a:t>The speed at which the Neural Network arrives to minimum.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223460D-CD18-4C9F-A351-80C8A8FC2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393164"/>
                <a:ext cx="10160000" cy="1793032"/>
              </a:xfrm>
              <a:prstGeom prst="rect">
                <a:avLst/>
              </a:prstGeom>
              <a:blipFill>
                <a:blip r:embed="rId3"/>
                <a:stretch>
                  <a:fillRect t="-5782" r="-480" b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5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181E-7290-4D1D-995D-DE072627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Rate 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E1E6E-B5B2-493C-B20B-FE4DDF7E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10160000" cy="2029407"/>
          </a:xfrm>
        </p:spPr>
        <p:txBody>
          <a:bodyPr>
            <a:noAutofit/>
          </a:bodyPr>
          <a:lstStyle/>
          <a:p>
            <a:r>
              <a:rPr lang="en-IN" sz="2000" dirty="0"/>
              <a:t>If the learning rare is too high, the system will either oscillate about the true solution or it will diverge completely. </a:t>
            </a:r>
          </a:p>
          <a:p>
            <a:r>
              <a:rPr lang="en-IN" sz="2000" dirty="0"/>
              <a:t>If the step-size is too low, the system will take a long time to converge on the final solution.</a:t>
            </a:r>
          </a:p>
          <a:p>
            <a:r>
              <a:rPr lang="en-IN" sz="2000" dirty="0"/>
              <a:t>Generally start with a large value, reduce it gradually.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ABC3-30BA-4AB4-BB71-7DA4125C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62</a:t>
            </a:fld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1452F82-8326-4D47-86E8-FE02F9155E95}"/>
              </a:ext>
            </a:extLst>
          </p:cNvPr>
          <p:cNvSpPr/>
          <p:nvPr/>
        </p:nvSpPr>
        <p:spPr>
          <a:xfrm rot="10800000">
            <a:off x="984740" y="1778582"/>
            <a:ext cx="3050930" cy="4897317"/>
          </a:xfrm>
          <a:prstGeom prst="blockArc">
            <a:avLst>
              <a:gd name="adj1" fmla="val 10800000"/>
              <a:gd name="adj2" fmla="val 378921"/>
              <a:gd name="adj3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C61D7090-2B7B-49F9-B5DE-8E1BAB4A7E71}"/>
              </a:ext>
            </a:extLst>
          </p:cNvPr>
          <p:cNvSpPr/>
          <p:nvPr/>
        </p:nvSpPr>
        <p:spPr>
          <a:xfrm rot="10800000">
            <a:off x="6658709" y="1761389"/>
            <a:ext cx="3050930" cy="4897317"/>
          </a:xfrm>
          <a:prstGeom prst="blockArc">
            <a:avLst>
              <a:gd name="adj1" fmla="val 10800000"/>
              <a:gd name="adj2" fmla="val 378921"/>
              <a:gd name="adj3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2D422A-4C41-454A-AB4A-C2F27E912530}"/>
              </a:ext>
            </a:extLst>
          </p:cNvPr>
          <p:cNvCxnSpPr/>
          <p:nvPr/>
        </p:nvCxnSpPr>
        <p:spPr>
          <a:xfrm>
            <a:off x="1011115" y="4774223"/>
            <a:ext cx="2971800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393160-9A59-4125-BF4F-A0A67F42E2B7}"/>
              </a:ext>
            </a:extLst>
          </p:cNvPr>
          <p:cNvCxnSpPr>
            <a:cxnSpLocks/>
          </p:cNvCxnSpPr>
          <p:nvPr/>
        </p:nvCxnSpPr>
        <p:spPr>
          <a:xfrm flipH="1">
            <a:off x="1081454" y="4923692"/>
            <a:ext cx="2857500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4E6709-C3EF-49B3-9468-1C4CF9E2462D}"/>
              </a:ext>
            </a:extLst>
          </p:cNvPr>
          <p:cNvCxnSpPr>
            <a:cxnSpLocks/>
          </p:cNvCxnSpPr>
          <p:nvPr/>
        </p:nvCxnSpPr>
        <p:spPr>
          <a:xfrm>
            <a:off x="1125415" y="5117123"/>
            <a:ext cx="2769577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56BD6-7B18-4B19-8437-B7A91F3E1A7C}"/>
              </a:ext>
            </a:extLst>
          </p:cNvPr>
          <p:cNvCxnSpPr>
            <a:cxnSpLocks/>
          </p:cNvCxnSpPr>
          <p:nvPr/>
        </p:nvCxnSpPr>
        <p:spPr>
          <a:xfrm flipH="1" flipV="1">
            <a:off x="1169377" y="5249008"/>
            <a:ext cx="2664069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681336-5E99-4335-B8A1-0D84397777C2}"/>
              </a:ext>
            </a:extLst>
          </p:cNvPr>
          <p:cNvCxnSpPr>
            <a:cxnSpLocks/>
          </p:cNvCxnSpPr>
          <p:nvPr/>
        </p:nvCxnSpPr>
        <p:spPr>
          <a:xfrm>
            <a:off x="1239715" y="5257800"/>
            <a:ext cx="2593731" cy="13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9AD676-4673-4C0B-82FF-EA3F97C9E32E}"/>
              </a:ext>
            </a:extLst>
          </p:cNvPr>
          <p:cNvCxnSpPr>
            <a:cxnSpLocks/>
          </p:cNvCxnSpPr>
          <p:nvPr/>
        </p:nvCxnSpPr>
        <p:spPr>
          <a:xfrm>
            <a:off x="6697049" y="4615538"/>
            <a:ext cx="118530" cy="4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18045C-171F-4E65-A7BD-19E810BDC950}"/>
              </a:ext>
            </a:extLst>
          </p:cNvPr>
          <p:cNvCxnSpPr>
            <a:cxnSpLocks/>
          </p:cNvCxnSpPr>
          <p:nvPr/>
        </p:nvCxnSpPr>
        <p:spPr>
          <a:xfrm>
            <a:off x="6774035" y="4928194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42D474-E32A-48E6-8B1A-F735BF27E44F}"/>
              </a:ext>
            </a:extLst>
          </p:cNvPr>
          <p:cNvCxnSpPr>
            <a:cxnSpLocks/>
          </p:cNvCxnSpPr>
          <p:nvPr/>
        </p:nvCxnSpPr>
        <p:spPr>
          <a:xfrm>
            <a:off x="6783460" y="4947047"/>
            <a:ext cx="118530" cy="4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637450-563B-4162-BB80-4299DF9886F1}"/>
              </a:ext>
            </a:extLst>
          </p:cNvPr>
          <p:cNvCxnSpPr>
            <a:cxnSpLocks/>
          </p:cNvCxnSpPr>
          <p:nvPr/>
        </p:nvCxnSpPr>
        <p:spPr>
          <a:xfrm>
            <a:off x="6860446" y="5259703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9E63C4-2FA4-4E1B-A78E-DE5811DB6918}"/>
              </a:ext>
            </a:extLst>
          </p:cNvPr>
          <p:cNvCxnSpPr>
            <a:cxnSpLocks/>
          </p:cNvCxnSpPr>
          <p:nvPr/>
        </p:nvCxnSpPr>
        <p:spPr>
          <a:xfrm>
            <a:off x="6747323" y="4826066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E3B776-7703-4110-BBA4-3A81AE867B60}"/>
              </a:ext>
            </a:extLst>
          </p:cNvPr>
          <p:cNvCxnSpPr>
            <a:cxnSpLocks/>
          </p:cNvCxnSpPr>
          <p:nvPr/>
        </p:nvCxnSpPr>
        <p:spPr>
          <a:xfrm>
            <a:off x="6756748" y="4844919"/>
            <a:ext cx="118530" cy="4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1399A3-7DA3-4B3C-A58D-D9A4A565D4CB}"/>
              </a:ext>
            </a:extLst>
          </p:cNvPr>
          <p:cNvCxnSpPr>
            <a:cxnSpLocks/>
          </p:cNvCxnSpPr>
          <p:nvPr/>
        </p:nvCxnSpPr>
        <p:spPr>
          <a:xfrm>
            <a:off x="6833734" y="5157575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76E0B6F1-2CF0-40CF-A0A5-E36DF96FE450}"/>
              </a:ext>
            </a:extLst>
          </p:cNvPr>
          <p:cNvSpPr/>
          <p:nvPr/>
        </p:nvSpPr>
        <p:spPr>
          <a:xfrm>
            <a:off x="2535810" y="3450211"/>
            <a:ext cx="2460396" cy="820132"/>
          </a:xfrm>
          <a:prstGeom prst="wedgeRoundRectCallout">
            <a:avLst>
              <a:gd name="adj1" fmla="val -51485"/>
              <a:gd name="adj2" fmla="val 1079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learning rate too high. No change in error function</a:t>
            </a:r>
            <a:endParaRPr lang="en-US" dirty="0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12EED3E4-2FD6-4C2C-986B-CE9CA468DB51}"/>
              </a:ext>
            </a:extLst>
          </p:cNvPr>
          <p:cNvSpPr/>
          <p:nvPr/>
        </p:nvSpPr>
        <p:spPr>
          <a:xfrm>
            <a:off x="7420465" y="3329233"/>
            <a:ext cx="3778578" cy="820132"/>
          </a:xfrm>
          <a:prstGeom prst="wedgeRoundRectCallout">
            <a:avLst>
              <a:gd name="adj1" fmla="val -63460"/>
              <a:gd name="adj2" fmla="val 1734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learning rate too low. Negligible change in error rate, slow training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A9CD2F-5313-4D96-8C2A-7BEFDE008C04}"/>
              </a:ext>
            </a:extLst>
          </p:cNvPr>
          <p:cNvCxnSpPr>
            <a:cxnSpLocks/>
          </p:cNvCxnSpPr>
          <p:nvPr/>
        </p:nvCxnSpPr>
        <p:spPr>
          <a:xfrm>
            <a:off x="6708044" y="4692522"/>
            <a:ext cx="118530" cy="4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FF58BA-BE5D-4A76-8643-329280F091B3}"/>
              </a:ext>
            </a:extLst>
          </p:cNvPr>
          <p:cNvCxnSpPr>
            <a:cxnSpLocks/>
          </p:cNvCxnSpPr>
          <p:nvPr/>
        </p:nvCxnSpPr>
        <p:spPr>
          <a:xfrm>
            <a:off x="6785030" y="5005178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08E56D-D81A-4AF9-8D05-78FC05B07CC1}"/>
              </a:ext>
            </a:extLst>
          </p:cNvPr>
          <p:cNvCxnSpPr>
            <a:cxnSpLocks/>
          </p:cNvCxnSpPr>
          <p:nvPr/>
        </p:nvCxnSpPr>
        <p:spPr>
          <a:xfrm>
            <a:off x="6794455" y="5024031"/>
            <a:ext cx="118530" cy="4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25BE81-F20A-4D12-8C82-80600CB6E8CC}"/>
              </a:ext>
            </a:extLst>
          </p:cNvPr>
          <p:cNvCxnSpPr>
            <a:cxnSpLocks/>
          </p:cNvCxnSpPr>
          <p:nvPr/>
        </p:nvCxnSpPr>
        <p:spPr>
          <a:xfrm>
            <a:off x="6871441" y="5336687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AE1973-5FAE-401F-8D46-23D74037EE99}"/>
              </a:ext>
            </a:extLst>
          </p:cNvPr>
          <p:cNvCxnSpPr>
            <a:cxnSpLocks/>
          </p:cNvCxnSpPr>
          <p:nvPr/>
        </p:nvCxnSpPr>
        <p:spPr>
          <a:xfrm>
            <a:off x="6758318" y="4903050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B6EED7-577B-44C3-9166-F9C8D037D29F}"/>
              </a:ext>
            </a:extLst>
          </p:cNvPr>
          <p:cNvCxnSpPr>
            <a:cxnSpLocks/>
          </p:cNvCxnSpPr>
          <p:nvPr/>
        </p:nvCxnSpPr>
        <p:spPr>
          <a:xfrm>
            <a:off x="6767743" y="4921903"/>
            <a:ext cx="118530" cy="4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D835E88-3813-478E-949B-D83CDDFCFDC8}"/>
              </a:ext>
            </a:extLst>
          </p:cNvPr>
          <p:cNvCxnSpPr>
            <a:cxnSpLocks/>
          </p:cNvCxnSpPr>
          <p:nvPr/>
        </p:nvCxnSpPr>
        <p:spPr>
          <a:xfrm>
            <a:off x="6844729" y="5234559"/>
            <a:ext cx="79252" cy="2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62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3485-F2C0-43A2-8C5F-526EDFA9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Rate is Important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E0B45-F6F5-4635-9016-6285C992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63</a:t>
            </a:fld>
            <a:endParaRPr lang="en-US"/>
          </a:p>
        </p:txBody>
      </p:sp>
      <p:pic>
        <p:nvPicPr>
          <p:cNvPr id="3074" name="Picture 2" descr="https://sites.google.com/a/case.edu/hpc-upgraded-cluster/_/rsrc/1484059967386/home/important-notes-for-new-users/helpful-references/deep-learning/artificial-neural-network/local_global.png?height=200&amp;width=193">
            <a:extLst>
              <a:ext uri="{FF2B5EF4-FFF2-40B4-BE49-F238E27FC236}">
                <a16:creationId xmlns:a16="http://schemas.microsoft.com/office/drawing/2014/main" id="{A1783D12-AE60-49CC-8348-72555849F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335" y="3642997"/>
            <a:ext cx="2917988" cy="302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0EEDB-59D2-4FA4-9788-D68184B6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7" y="3648230"/>
            <a:ext cx="3812337" cy="2856265"/>
          </a:xfrm>
          <a:prstGeom prst="rect">
            <a:avLst/>
          </a:prstGeom>
        </p:spPr>
      </p:pic>
      <p:sp>
        <p:nvSpPr>
          <p:cNvPr id="8" name="Callout: Bent Line with Border and Accent Bar 7">
            <a:extLst>
              <a:ext uri="{FF2B5EF4-FFF2-40B4-BE49-F238E27FC236}">
                <a16:creationId xmlns:a16="http://schemas.microsoft.com/office/drawing/2014/main" id="{32EA3EF4-B2E3-42D0-97DA-7B5D35254F36}"/>
              </a:ext>
            </a:extLst>
          </p:cNvPr>
          <p:cNvSpPr/>
          <p:nvPr/>
        </p:nvSpPr>
        <p:spPr>
          <a:xfrm>
            <a:off x="9022406" y="2191479"/>
            <a:ext cx="2840404" cy="145151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1673"/>
              <a:gd name="adj6" fmla="val -34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 steps towards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Has a risk of ending up in local minima </a:t>
            </a:r>
            <a:endParaRPr lang="en-US" dirty="0"/>
          </a:p>
        </p:txBody>
      </p:sp>
      <p:sp>
        <p:nvSpPr>
          <p:cNvPr id="10" name="Callout: Bent Line with Border and Accent Bar 9">
            <a:extLst>
              <a:ext uri="{FF2B5EF4-FFF2-40B4-BE49-F238E27FC236}">
                <a16:creationId xmlns:a16="http://schemas.microsoft.com/office/drawing/2014/main" id="{ACD3043C-A2E5-4A16-B9FB-A140D068320C}"/>
              </a:ext>
            </a:extLst>
          </p:cNvPr>
          <p:cNvSpPr/>
          <p:nvPr/>
        </p:nvSpPr>
        <p:spPr>
          <a:xfrm>
            <a:off x="4673291" y="2640293"/>
            <a:ext cx="2724538" cy="150544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3657"/>
              <a:gd name="adj6" fmla="val -829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Avoids local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chance of ending at global minima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3AD97-B61A-4B9C-8F24-A17F811EC468}"/>
              </a:ext>
            </a:extLst>
          </p:cNvPr>
          <p:cNvSpPr/>
          <p:nvPr/>
        </p:nvSpPr>
        <p:spPr>
          <a:xfrm>
            <a:off x="519404" y="1575883"/>
            <a:ext cx="88531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Trebuchet MS" panose="020B0603020202020204" pitchFamily="34" charset="0"/>
              </a:rPr>
              <a:t>For the actual practical problems the error surfaces are very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Trebuchet MS" panose="020B0603020202020204" pitchFamily="34" charset="0"/>
              </a:rPr>
              <a:t>Learning rate is very important to avoid local minima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627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5B8785-651A-4749-8F8D-5127D5530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33" y="1497563"/>
            <a:ext cx="8854816" cy="48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758E9B-C5E8-4CAB-BC65-C7B8F009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Demo</a:t>
            </a:r>
            <a:r>
              <a:rPr lang="en-IN" dirty="0"/>
              <a:t>: Learning rate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FE1C7-4634-40E5-AF04-0D2960B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64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7DC7E9F6-9ED5-4BAE-AB1F-FB70CB21F9EB}"/>
              </a:ext>
            </a:extLst>
          </p:cNvPr>
          <p:cNvSpPr/>
          <p:nvPr/>
        </p:nvSpPr>
        <p:spPr>
          <a:xfrm>
            <a:off x="9144000" y="1291299"/>
            <a:ext cx="2724538" cy="86407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422"/>
              <a:gd name="adj6" fmla="val -213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error</a:t>
            </a:r>
          </a:p>
        </p:txBody>
      </p:sp>
      <p:sp>
        <p:nvSpPr>
          <p:cNvPr id="7" name="Callout: Bent Line with Border and Accent Bar 6">
            <a:extLst>
              <a:ext uri="{FF2B5EF4-FFF2-40B4-BE49-F238E27FC236}">
                <a16:creationId xmlns:a16="http://schemas.microsoft.com/office/drawing/2014/main" id="{F9E29EDD-4C3E-4F41-820E-B6AA990E7813}"/>
              </a:ext>
            </a:extLst>
          </p:cNvPr>
          <p:cNvSpPr/>
          <p:nvPr/>
        </p:nvSpPr>
        <p:spPr>
          <a:xfrm>
            <a:off x="9467462" y="2991145"/>
            <a:ext cx="2724538" cy="86407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59"/>
              <a:gd name="adj6" fmla="val -30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Improvement in the error</a:t>
            </a:r>
          </a:p>
        </p:txBody>
      </p:sp>
    </p:spTree>
    <p:extLst>
      <p:ext uri="{BB962C8B-B14F-4D97-AF65-F5344CB8AC3E}">
        <p14:creationId xmlns:p14="http://schemas.microsoft.com/office/powerpoint/2010/main" val="1770609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1104-C479-4631-BA22-F46D1655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Demo</a:t>
            </a:r>
            <a:r>
              <a:rPr lang="en-IN" dirty="0"/>
              <a:t>: Learning rate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042851-783F-48F6-BBD2-653D57E64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81" y="1572208"/>
            <a:ext cx="8716296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C2EC3-F6CE-440A-8AF2-739AFFE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65</a:t>
            </a:fld>
            <a:endParaRPr lang="en-US"/>
          </a:p>
        </p:txBody>
      </p:sp>
      <p:sp>
        <p:nvSpPr>
          <p:cNvPr id="5" name="Callout: Bent Line with Border and Accent Bar 4">
            <a:extLst>
              <a:ext uri="{FF2B5EF4-FFF2-40B4-BE49-F238E27FC236}">
                <a16:creationId xmlns:a16="http://schemas.microsoft.com/office/drawing/2014/main" id="{B79B4615-03AD-4739-A555-3E184E72BA16}"/>
              </a:ext>
            </a:extLst>
          </p:cNvPr>
          <p:cNvSpPr/>
          <p:nvPr/>
        </p:nvSpPr>
        <p:spPr>
          <a:xfrm>
            <a:off x="8948057" y="1337952"/>
            <a:ext cx="3243943" cy="104135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272"/>
              <a:gd name="adj6" fmla="val -157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Very low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Too many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Takes a lot of time to converge </a:t>
            </a:r>
          </a:p>
        </p:txBody>
      </p:sp>
    </p:spTree>
    <p:extLst>
      <p:ext uri="{BB962C8B-B14F-4D97-AF65-F5344CB8AC3E}">
        <p14:creationId xmlns:p14="http://schemas.microsoft.com/office/powerpoint/2010/main" val="3589825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E257-0EA8-4452-B476-6FCF0D7F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Demo</a:t>
            </a:r>
            <a:r>
              <a:rPr lang="en-IN" dirty="0"/>
              <a:t>: Learning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ACB53-5E55-4258-991C-9E58E0D56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994" y="1628192"/>
            <a:ext cx="8776183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AE27-8212-4F79-86BA-5031C526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66</a:t>
            </a:fld>
            <a:endParaRPr lang="en-US"/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9225E360-3E37-4F6C-A9BC-F3ADA6FA1E7D}"/>
              </a:ext>
            </a:extLst>
          </p:cNvPr>
          <p:cNvSpPr/>
          <p:nvPr/>
        </p:nvSpPr>
        <p:spPr>
          <a:xfrm>
            <a:off x="9144000" y="1291299"/>
            <a:ext cx="2724538" cy="11346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2566"/>
              <a:gd name="adj6" fmla="val -193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Less steps</a:t>
            </a:r>
          </a:p>
        </p:txBody>
      </p:sp>
    </p:spTree>
    <p:extLst>
      <p:ext uri="{BB962C8B-B14F-4D97-AF65-F5344CB8AC3E}">
        <p14:creationId xmlns:p14="http://schemas.microsoft.com/office/powerpoint/2010/main" val="2297400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1E36-8B89-470D-928C-C2EDA545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LAB: Learning Rate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6ECE-8461-4426-94AC-D856AECF9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 a deep NN model with high learning rate. Observe the impact on the target</a:t>
            </a:r>
          </a:p>
          <a:p>
            <a:r>
              <a:rPr lang="en-IN" dirty="0"/>
              <a:t>Build a model with a very low learning rate. Observe the impact</a:t>
            </a:r>
          </a:p>
          <a:p>
            <a:r>
              <a:rPr lang="en-IN" dirty="0"/>
              <a:t>Finetune learning rate and build an optimal model.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49388-EDA5-41BD-8E77-22E58FF9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48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656C-7836-4CFE-A236-8BEFF68C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Code: Learning Rate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4245E-B7EB-421B-91F9-E8A3ED8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E268E7-C21A-41D9-8B76-B7897264F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80" y="1352839"/>
            <a:ext cx="10650463" cy="47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58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ABA9-839E-4962-BD72-96DF557E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Code: Learning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0C8B8-29F1-4BCD-9F5F-BAFC8E0D6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27" y="1517073"/>
            <a:ext cx="8920800" cy="480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F2857-584B-477C-95BF-F5422BEE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8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5A50-C43C-4B4F-B415-C985B4E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neural networks - Hyper parameters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5A33-A286-47F7-80F9-BEDC3D581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962" y="1600201"/>
            <a:ext cx="8544673" cy="48006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There are so many parameters while training </a:t>
            </a:r>
          </a:p>
          <a:p>
            <a:r>
              <a:rPr lang="en-IN" dirty="0"/>
              <a:t>There are some hyper parameters that we need to set at the start of the training. For </a:t>
            </a:r>
            <a:r>
              <a:rPr lang="en-IN" dirty="0" err="1"/>
              <a:t>eg</a:t>
            </a:r>
            <a:r>
              <a:rPr lang="en-IN" dirty="0"/>
              <a:t>: number of hidden layers and nodes, learning rate of weights </a:t>
            </a:r>
          </a:p>
          <a:p>
            <a:r>
              <a:rPr lang="en-IN" dirty="0"/>
              <a:t>There are many such hyper parameters, if we don’t set them right while building the model you may end up building </a:t>
            </a:r>
          </a:p>
          <a:p>
            <a:pPr lvl="1"/>
            <a:r>
              <a:rPr lang="en-IN" dirty="0"/>
              <a:t>An overfitted model</a:t>
            </a:r>
          </a:p>
          <a:p>
            <a:pPr lvl="1"/>
            <a:r>
              <a:rPr lang="en-IN" dirty="0"/>
              <a:t>An under fitted model </a:t>
            </a:r>
          </a:p>
          <a:p>
            <a:pPr lvl="1"/>
            <a:r>
              <a:rPr lang="en-IN" dirty="0"/>
              <a:t>Or even a never ending(non-converging) model</a:t>
            </a:r>
          </a:p>
          <a:p>
            <a:pPr lvl="1"/>
            <a:r>
              <a:rPr lang="en-IN" dirty="0"/>
              <a:t>Model with vanishing gradients </a:t>
            </a:r>
          </a:p>
          <a:p>
            <a:r>
              <a:rPr lang="en-IN" dirty="0"/>
              <a:t>Deep learning expert need to know what are the hyper parameters and how to finetune them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466B-7BA5-4AE1-8E07-439DAF41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C5B66-1267-423B-986A-72107B5A616A}"/>
              </a:ext>
            </a:extLst>
          </p:cNvPr>
          <p:cNvSpPr/>
          <p:nvPr/>
        </p:nvSpPr>
        <p:spPr>
          <a:xfrm>
            <a:off x="243823" y="3207905"/>
            <a:ext cx="3219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300" indent="0">
              <a:buNone/>
            </a:pPr>
            <a:r>
              <a:rPr lang="en-IN" dirty="0">
                <a:latin typeface="Comic Sans MS" panose="030F0702030302020204" pitchFamily="66" charset="0"/>
              </a:rPr>
              <a:t>“With great power comes great responsibility”</a:t>
            </a:r>
          </a:p>
        </p:txBody>
      </p:sp>
    </p:spTree>
    <p:extLst>
      <p:ext uri="{BB962C8B-B14F-4D97-AF65-F5344CB8AC3E}">
        <p14:creationId xmlns:p14="http://schemas.microsoft.com/office/powerpoint/2010/main" val="3963125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9DED-33A0-4ABD-A9D9-4CC780F9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Code: Learning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4284D-BE57-4BF6-858F-3D1F54BCF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27" y="1443181"/>
            <a:ext cx="8525209" cy="5035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32D60-40CF-4923-AECD-7D98B9FE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068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51A2-3AAA-477F-AC22-9836460D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SGD (Stochastic Gradient Descent)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F0B8-23D1-4429-81DA-9872D9A4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actual gradient descent looks at the whole training data to update the weights. </a:t>
            </a:r>
            <a:r>
              <a:rPr lang="en-IN" dirty="0" err="1"/>
              <a:t>i.e</a:t>
            </a:r>
            <a:r>
              <a:rPr lang="en-IN" dirty="0"/>
              <a:t> the weights get updated once in every epoch </a:t>
            </a:r>
          </a:p>
          <a:p>
            <a:r>
              <a:rPr lang="en-IN" dirty="0"/>
              <a:t>SGD will change the weights for every sample record. Within an epoch the weights will get changed multiple times. </a:t>
            </a:r>
          </a:p>
          <a:p>
            <a:r>
              <a:rPr lang="en-IN" dirty="0"/>
              <a:t>SGD will do several iterations within an epoch of standard gradient decent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15C5-D863-4D6E-ADCC-4F6958B4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39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C22C-C169-423F-B9EA-4CE721B5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EB98-CA56-4E1F-BD30-1C4E26663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GD updates weights over full training data</a:t>
            </a:r>
          </a:p>
          <a:p>
            <a:r>
              <a:rPr lang="en-IN" dirty="0"/>
              <a:t>SGD updates weights for every point</a:t>
            </a:r>
          </a:p>
          <a:p>
            <a:r>
              <a:rPr lang="en-IN" dirty="0"/>
              <a:t>Although SGD works, but in practise we don’t want to update weights for every training sample. </a:t>
            </a:r>
          </a:p>
          <a:p>
            <a:r>
              <a:rPr lang="en-IN" dirty="0"/>
              <a:t>A single record used for updating weights will cause high variance in weights. </a:t>
            </a:r>
          </a:p>
          <a:p>
            <a:r>
              <a:rPr lang="en-IN" dirty="0"/>
              <a:t>May be it’s a good idea to send batches of training samples to calculate the gradient  </a:t>
            </a:r>
          </a:p>
          <a:p>
            <a:r>
              <a:rPr lang="en-IN" dirty="0"/>
              <a:t>We have more confidence while updating the weights based on a small subset of training rather than updating based on single sample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F248-72CB-425D-882A-D42FB13A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84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64CB-DB85-46A3-B9D7-0D4810B0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68D8-4685-485E-9F9C-2EE626FEB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Split the training dataset into small batches calculate the error, update the weights</a:t>
            </a:r>
          </a:p>
          <a:p>
            <a:r>
              <a:rPr lang="en-IN" dirty="0"/>
              <a:t>Most commonly used implementation of gradient descent </a:t>
            </a:r>
          </a:p>
          <a:p>
            <a:r>
              <a:rPr lang="en-IN" dirty="0"/>
              <a:t>Much faster than gradient descent and SGD</a:t>
            </a:r>
          </a:p>
          <a:p>
            <a:r>
              <a:rPr lang="en-IN" dirty="0"/>
              <a:t>This comes with another hyper parameter “batch size”</a:t>
            </a:r>
          </a:p>
          <a:p>
            <a:r>
              <a:rPr lang="en-IN" dirty="0"/>
              <a:t>Do not choose a very low number or really high number. The optimal batch sizes depends on your data.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C4102-BB30-4074-B54E-3522C700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0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2C3F-976D-4DC7-8020-11288274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LAB</a:t>
            </a:r>
            <a:r>
              <a:rPr lang="en-IN" dirty="0"/>
              <a:t>: GD, SGD and Mini-batch GD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D53C-8347-4A57-90F4-FF83F3D56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set : MNIST </a:t>
            </a:r>
          </a:p>
          <a:p>
            <a:r>
              <a:rPr lang="en-IN" dirty="0"/>
              <a:t>Model-1: Build a model using standard SGD  - take a note of time taken and accuracy</a:t>
            </a:r>
          </a:p>
          <a:p>
            <a:r>
              <a:rPr lang="en-IN" dirty="0"/>
              <a:t>Model-2 : minibatch batch </a:t>
            </a:r>
            <a:r>
              <a:rPr lang="en-IN"/>
              <a:t>size 128- </a:t>
            </a:r>
            <a:r>
              <a:rPr lang="en-IN" dirty="0"/>
              <a:t>take a note of time taken and accuracy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D9E4-BE30-4302-9B78-CE90C38E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CDAA86-43A3-4808-9871-BF375168A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Loss Functions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6AE4A05-D96D-4B0F-B89A-CAA71B360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7E8C9-CED0-4E1C-846E-70C515C4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66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D0A4-5582-42E1-9F2C-5862FC3C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Loss Functions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D10F5-334B-495A-B7AD-3235234D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782A44D-3FC4-421A-AB52-1C9C6BA838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392730"/>
                  </p:ext>
                </p:extLst>
              </p:nvPr>
            </p:nvGraphicFramePr>
            <p:xfrm>
              <a:off x="1819564" y="1502410"/>
              <a:ext cx="6363855" cy="41036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698501">
                      <a:extLst>
                        <a:ext uri="{9D8B030D-6E8A-4147-A177-3AD203B41FA5}">
                          <a16:colId xmlns:a16="http://schemas.microsoft.com/office/drawing/2014/main" val="2365056997"/>
                        </a:ext>
                      </a:extLst>
                    </a:gridCol>
                    <a:gridCol w="2665354">
                      <a:extLst>
                        <a:ext uri="{9D8B030D-6E8A-4147-A177-3AD203B41FA5}">
                          <a16:colId xmlns:a16="http://schemas.microsoft.com/office/drawing/2014/main" val="223829224"/>
                        </a:ext>
                      </a:extLst>
                    </a:gridCol>
                  </a:tblGrid>
                  <a:tr h="95587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quared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loss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00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9365888"/>
                      </a:ext>
                    </a:extLst>
                  </a:tr>
                  <a:tr h="955872">
                    <a:tc>
                      <a:txBody>
                        <a:bodyPr/>
                        <a:lstStyle/>
                        <a:p>
                          <a:pPr marL="0" algn="r" defTabSz="5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Mean squared error (MSE)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5831222"/>
                      </a:ext>
                    </a:extLst>
                  </a:tr>
                  <a:tr h="955872">
                    <a:tc>
                      <a:txBody>
                        <a:bodyPr/>
                        <a:lstStyle/>
                        <a:p>
                          <a:pPr marL="0" algn="r" defTabSz="5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Mean absolute error (MAE)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5121728"/>
                      </a:ext>
                    </a:extLst>
                  </a:tr>
                  <a:tr h="955872">
                    <a:tc>
                      <a:txBody>
                        <a:bodyPr/>
                        <a:lstStyle/>
                        <a:p>
                          <a:pPr marL="0" algn="r" defTabSz="5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Mean absolute percentage error (MAPE)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71979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782A44D-3FC4-421A-AB52-1C9C6BA838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3392730"/>
                  </p:ext>
                </p:extLst>
              </p:nvPr>
            </p:nvGraphicFramePr>
            <p:xfrm>
              <a:off x="1819564" y="1502410"/>
              <a:ext cx="6363855" cy="41036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698501">
                      <a:extLst>
                        <a:ext uri="{9D8B030D-6E8A-4147-A177-3AD203B41FA5}">
                          <a16:colId xmlns:a16="http://schemas.microsoft.com/office/drawing/2014/main" val="2365056997"/>
                        </a:ext>
                      </a:extLst>
                    </a:gridCol>
                    <a:gridCol w="2665354">
                      <a:extLst>
                        <a:ext uri="{9D8B030D-6E8A-4147-A177-3AD203B41FA5}">
                          <a16:colId xmlns:a16="http://schemas.microsoft.com/office/drawing/2014/main" val="223829224"/>
                        </a:ext>
                      </a:extLst>
                    </a:gridCol>
                  </a:tblGrid>
                  <a:tr h="955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r="-72158" b="-329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38584" b="-329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365888"/>
                      </a:ext>
                    </a:extLst>
                  </a:tr>
                  <a:tr h="1049274">
                    <a:tc>
                      <a:txBody>
                        <a:bodyPr/>
                        <a:lstStyle/>
                        <a:p>
                          <a:pPr marL="0" algn="r" defTabSz="5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Mean squared error (MSE)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38584" t="-91279" b="-200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5831222"/>
                      </a:ext>
                    </a:extLst>
                  </a:tr>
                  <a:tr h="1049274">
                    <a:tc>
                      <a:txBody>
                        <a:bodyPr/>
                        <a:lstStyle/>
                        <a:p>
                          <a:pPr marL="0" algn="r" defTabSz="5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Mean absolute error (MAE)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38584" t="-190173" b="-994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5121728"/>
                      </a:ext>
                    </a:extLst>
                  </a:tr>
                  <a:tr h="1049274">
                    <a:tc>
                      <a:txBody>
                        <a:bodyPr/>
                        <a:lstStyle/>
                        <a:p>
                          <a:pPr marL="0" algn="r" defTabSz="5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Mean absolute percentage error (MAPE)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38584" t="-2918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7197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llout: Line 8">
            <a:extLst>
              <a:ext uri="{FF2B5EF4-FFF2-40B4-BE49-F238E27FC236}">
                <a16:creationId xmlns:a16="http://schemas.microsoft.com/office/drawing/2014/main" id="{74236361-A8D7-4D92-9A52-C4C3A97356BA}"/>
              </a:ext>
            </a:extLst>
          </p:cNvPr>
          <p:cNvSpPr/>
          <p:nvPr/>
        </p:nvSpPr>
        <p:spPr>
          <a:xfrm>
            <a:off x="9578109" y="2059708"/>
            <a:ext cx="2244436" cy="1653309"/>
          </a:xfrm>
          <a:prstGeom prst="borderCallout1">
            <a:avLst>
              <a:gd name="adj1" fmla="val 18750"/>
              <a:gd name="adj2" fmla="val -8333"/>
              <a:gd name="adj3" fmla="val 72254"/>
              <a:gd name="adj4" fmla="val -7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Deviation based loss functions work best for regression problems.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22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501B-7049-45F9-AC8E-21830975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 Entropy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40E9D-40C3-4173-AA4A-F5008FD1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BF2C70-598D-46A5-8332-C9D477FB96E3}"/>
                  </a:ext>
                </a:extLst>
              </p:cNvPr>
              <p:cNvSpPr txBox="1"/>
              <p:nvPr/>
            </p:nvSpPr>
            <p:spPr>
              <a:xfrm>
                <a:off x="1662544" y="1516525"/>
                <a:ext cx="8257309" cy="837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inary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𝑦𝑙𝑜𝑔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+(1−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BF2C70-598D-46A5-8332-C9D477FB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44" y="1516525"/>
                <a:ext cx="8257309" cy="83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DBBFC5E-4F2D-4A10-95B8-8B91278DE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712762"/>
                  </p:ext>
                </p:extLst>
              </p:nvPr>
            </p:nvGraphicFramePr>
            <p:xfrm>
              <a:off x="230909" y="2733965"/>
              <a:ext cx="11628582" cy="316807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12970">
                      <a:extLst>
                        <a:ext uri="{9D8B030D-6E8A-4147-A177-3AD203B41FA5}">
                          <a16:colId xmlns:a16="http://schemas.microsoft.com/office/drawing/2014/main" val="2410700603"/>
                        </a:ext>
                      </a:extLst>
                    </a:gridCol>
                    <a:gridCol w="2184269">
                      <a:extLst>
                        <a:ext uri="{9D8B030D-6E8A-4147-A177-3AD203B41FA5}">
                          <a16:colId xmlns:a16="http://schemas.microsoft.com/office/drawing/2014/main" val="1259825498"/>
                        </a:ext>
                      </a:extLst>
                    </a:gridCol>
                    <a:gridCol w="3322647">
                      <a:extLst>
                        <a:ext uri="{9D8B030D-6E8A-4147-A177-3AD203B41FA5}">
                          <a16:colId xmlns:a16="http://schemas.microsoft.com/office/drawing/2014/main" val="32538172"/>
                        </a:ext>
                      </a:extLst>
                    </a:gridCol>
                    <a:gridCol w="2120346">
                      <a:extLst>
                        <a:ext uri="{9D8B030D-6E8A-4147-A177-3AD203B41FA5}">
                          <a16:colId xmlns:a16="http://schemas.microsoft.com/office/drawing/2014/main" val="3745298249"/>
                        </a:ext>
                      </a:extLst>
                    </a:gridCol>
                    <a:gridCol w="2188350">
                      <a:extLst>
                        <a:ext uri="{9D8B030D-6E8A-4147-A177-3AD203B41FA5}">
                          <a16:colId xmlns:a16="http://schemas.microsoft.com/office/drawing/2014/main" val="708665022"/>
                        </a:ext>
                      </a:extLst>
                    </a:gridCol>
                  </a:tblGrid>
                  <a:tr h="11116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Actual Value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Predicted Value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0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Cross-Entropy Formula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(Log base-10)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(Log base-e)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0992774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0.01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+(1)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(0.99)</m:t>
                                  </m:r>
                                </m:e>
                              </m:d>
                            </m:oMath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3030184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0.99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+(1)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(0.01)</m:t>
                                  </m:r>
                                </m:e>
                              </m:d>
                            </m:oMath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4.605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057337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0.01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+(0)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(0.99)</m:t>
                                  </m:r>
                                </m:e>
                              </m:d>
                            </m:oMath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4.605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0898864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</a:t>
                          </a: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0.99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+(0)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(0.01)</m:t>
                                  </m:r>
                                </m:e>
                              </m:d>
                            </m:oMath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33333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DBBFC5E-4F2D-4A10-95B8-8B91278DE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712762"/>
                  </p:ext>
                </p:extLst>
              </p:nvPr>
            </p:nvGraphicFramePr>
            <p:xfrm>
              <a:off x="230909" y="2733965"/>
              <a:ext cx="11628582" cy="316807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12970">
                      <a:extLst>
                        <a:ext uri="{9D8B030D-6E8A-4147-A177-3AD203B41FA5}">
                          <a16:colId xmlns:a16="http://schemas.microsoft.com/office/drawing/2014/main" val="2410700603"/>
                        </a:ext>
                      </a:extLst>
                    </a:gridCol>
                    <a:gridCol w="2184269">
                      <a:extLst>
                        <a:ext uri="{9D8B030D-6E8A-4147-A177-3AD203B41FA5}">
                          <a16:colId xmlns:a16="http://schemas.microsoft.com/office/drawing/2014/main" val="1259825498"/>
                        </a:ext>
                      </a:extLst>
                    </a:gridCol>
                    <a:gridCol w="3322647">
                      <a:extLst>
                        <a:ext uri="{9D8B030D-6E8A-4147-A177-3AD203B41FA5}">
                          <a16:colId xmlns:a16="http://schemas.microsoft.com/office/drawing/2014/main" val="32538172"/>
                        </a:ext>
                      </a:extLst>
                    </a:gridCol>
                    <a:gridCol w="2120346">
                      <a:extLst>
                        <a:ext uri="{9D8B030D-6E8A-4147-A177-3AD203B41FA5}">
                          <a16:colId xmlns:a16="http://schemas.microsoft.com/office/drawing/2014/main" val="3745298249"/>
                        </a:ext>
                      </a:extLst>
                    </a:gridCol>
                    <a:gridCol w="2188350">
                      <a:extLst>
                        <a:ext uri="{9D8B030D-6E8A-4147-A177-3AD203B41FA5}">
                          <a16:colId xmlns:a16="http://schemas.microsoft.com/office/drawing/2014/main" val="708665022"/>
                        </a:ext>
                      </a:extLst>
                    </a:gridCol>
                  </a:tblGrid>
                  <a:tr h="11116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6" t="-546" r="-541275" b="-186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3520" t="-546" r="-350559" b="-186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Cross-Entropy Formula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(Log base-10)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(Log base-e)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0992774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330" t="-219048" r="-129853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3030184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330" t="-315294" r="-129853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4.605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057337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330" t="-420238" r="-129853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4.605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0898864"/>
                      </a:ext>
                    </a:extLst>
                  </a:tr>
                  <a:tr h="514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0330" t="-514118" r="-129853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Consolas" panose="020B0609020204030204" pitchFamily="49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33333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4691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3B5D-1AA5-414F-AB82-AC5DEB78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 Entropy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75B13-2004-4826-BA01-42B0231A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F2262-95A7-4EFA-904E-FAC306A445E4}"/>
                  </a:ext>
                </a:extLst>
              </p:cNvPr>
              <p:cNvSpPr txBox="1"/>
              <p:nvPr/>
            </p:nvSpPr>
            <p:spPr>
              <a:xfrm>
                <a:off x="628073" y="1496292"/>
                <a:ext cx="9984509" cy="837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ross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three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classes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3 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F2262-95A7-4EFA-904E-FAC306A4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3" y="1496292"/>
                <a:ext cx="9984509" cy="83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37C99-96A5-42AB-810C-87C1614E697E}"/>
                  </a:ext>
                </a:extLst>
              </p:cNvPr>
              <p:cNvSpPr txBox="1"/>
              <p:nvPr/>
            </p:nvSpPr>
            <p:spPr>
              <a:xfrm>
                <a:off x="1145309" y="2503055"/>
                <a:ext cx="7998691" cy="967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ategorical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/>
                            <m:t>where</m:t>
                          </m:r>
                          <m:r>
                            <a:rPr lang="en-US" i="1"/>
                            <m:t> 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=1</m:t>
                          </m:r>
                          <m:r>
                            <a:rPr lang="en-US"/>
                            <m:t> </m:t>
                          </m:r>
                          <m:r>
                            <m:rPr>
                              <m:sty m:val="p"/>
                            </m:rPr>
                            <a:rPr lang="en-US"/>
                            <m:t>to</m:t>
                          </m:r>
                          <m:r>
                            <a:rPr lang="en-US" i="1"/>
                            <m:t> </m:t>
                          </m:r>
                          <m:r>
                            <a:rPr lang="en-US" i="1"/>
                            <m:t>𝑚</m:t>
                          </m:r>
                          <m:r>
                            <a:rPr lang="en-US" i="1"/>
                            <m:t> </m:t>
                          </m:r>
                          <m:r>
                            <m:rPr>
                              <m:sty m:val="p"/>
                            </m:rPr>
                            <a:rPr lang="en-US"/>
                            <m:t>classes</m:t>
                          </m:r>
                          <m:r>
                            <m:rPr>
                              <m:nor/>
                            </m:rPr>
                            <a:rPr lang="en-US"/>
                            <m:t>. </m:t>
                          </m:r>
                        </m:e>
                      </m:nary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37C99-96A5-42AB-810C-87C1614E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09" y="2503055"/>
                <a:ext cx="79986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47F0321-7C91-44C1-BB51-F8016A9D9F3D}"/>
              </a:ext>
            </a:extLst>
          </p:cNvPr>
          <p:cNvSpPr txBox="1"/>
          <p:nvPr/>
        </p:nvSpPr>
        <p:spPr>
          <a:xfrm>
            <a:off x="1071419" y="3933400"/>
            <a:ext cx="10344727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</a:t>
            </a:r>
            <a:r>
              <a:rPr lang="en-US" sz="2000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compile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loss</a:t>
            </a:r>
            <a:r>
              <a:rPr lang="en-US" sz="20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categorical_crossentropy</a:t>
            </a:r>
            <a:r>
              <a:rPr lang="en-US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US" sz="20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4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metrics</a:t>
            </a:r>
            <a:r>
              <a:rPr lang="en-US" sz="20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=[</a:t>
            </a:r>
            <a:r>
              <a:rPr lang="en-US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'accuracy'</a:t>
            </a:r>
            <a:r>
              <a:rPr lang="en-US" sz="2000" b="1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])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E2C43993-9D9D-4F76-BC11-A2D58FA277F4}"/>
              </a:ext>
            </a:extLst>
          </p:cNvPr>
          <p:cNvSpPr/>
          <p:nvPr/>
        </p:nvSpPr>
        <p:spPr>
          <a:xfrm>
            <a:off x="4544291" y="4932217"/>
            <a:ext cx="3971635" cy="1653309"/>
          </a:xfrm>
          <a:prstGeom prst="borderCallout1">
            <a:avLst>
              <a:gd name="adj1" fmla="val 18750"/>
              <a:gd name="adj2" fmla="val -8333"/>
              <a:gd name="adj3" fmla="val -31098"/>
              <a:gd name="adj4" fmla="val -1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Cross entropy based loss functions work best for classification problems.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25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DBBB-213A-4D59-B27C-C1960E0A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11D70-58BC-4071-BBFE-B4D78B3C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discussed regularization, activation functions, learning rate and optimization functions</a:t>
            </a:r>
          </a:p>
          <a:p>
            <a:r>
              <a:rPr lang="en-IN" dirty="0"/>
              <a:t>These hyperparameters finetuning decides the accuracy and efficiency of the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310A0-D65D-4572-A49E-32D56522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3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C0453D-4938-47E8-A989-EF7A80ABD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Regularization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00B1D3-2BA6-4EA5-8BF1-58EA6711C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BE8B-854C-40A1-840B-747CD59A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9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054DC7-5FCC-426F-B009-D5051A87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Thank you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00718B-AB10-4284-AC38-86B0DA16AE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F1A6-01C0-494C-BEC3-93B52A79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9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CA74-6E32-48F0-8E64-BF7E4EC9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 of Overfitting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03F3-555F-4D2D-AA3E-99303F7F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Neural networks are very powerful. They have capacity to learn any type of pattern. </a:t>
            </a:r>
          </a:p>
          <a:p>
            <a:r>
              <a:rPr lang="en-IN" dirty="0"/>
              <a:t>With high number of hidden layers, we can fit to training data with any level of non-linearity </a:t>
            </a:r>
          </a:p>
          <a:p>
            <a:r>
              <a:rPr lang="en-IN" dirty="0"/>
              <a:t>Too many hidden layers might be fitting the model for random pattern or noise in the data</a:t>
            </a:r>
          </a:p>
          <a:p>
            <a:r>
              <a:rPr lang="en-IN" dirty="0"/>
              <a:t>Throughout the neural network algorithm we were trying optimise weights to make the error zero. This might lead to overfitting</a:t>
            </a:r>
          </a:p>
          <a:p>
            <a:r>
              <a:rPr lang="en-IN" dirty="0"/>
              <a:t>What is overfitting in general? Having too many polynomial terms in a regression line might result in a overfitted model. </a:t>
            </a:r>
          </a:p>
          <a:p>
            <a:pPr marL="6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22570-FE4A-4B77-8D05-A9D5713F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B52E-0115-45A4-A0BE-6222243B57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9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atInfer_theme_v4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2">
      <a:majorFont>
        <a:latin typeface="Franklin Gothic Medium"/>
        <a:ea typeface=""/>
        <a:cs typeface=""/>
      </a:majorFont>
      <a:minorFont>
        <a:latin typeface="Trebuchet MS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Infer_theme_v4" id="{3AE6218D-315F-429F-9DE2-848ED9130E23}" vid="{7BC9EE3B-6389-4832-894C-400EA1CB0E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StatInfer_theme_v4</Template>
  <TotalTime>23574</TotalTime>
  <Words>3385</Words>
  <Application>Microsoft Office PowerPoint</Application>
  <PresentationFormat>Widescreen</PresentationFormat>
  <Paragraphs>639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Cambria Math</vt:lpstr>
      <vt:lpstr>Comic Sans MS</vt:lpstr>
      <vt:lpstr>Consolas</vt:lpstr>
      <vt:lpstr>Franklin Gothic Medium</vt:lpstr>
      <vt:lpstr>Times New Roman</vt:lpstr>
      <vt:lpstr>Trebuchet MS</vt:lpstr>
      <vt:lpstr>StatInfer_theme_v4</vt:lpstr>
      <vt:lpstr>ANN Hyperparameters</vt:lpstr>
      <vt:lpstr>Contents</vt:lpstr>
      <vt:lpstr>Contents</vt:lpstr>
      <vt:lpstr>Deep vs Shallow networks </vt:lpstr>
      <vt:lpstr>Deep vs Shallow networks </vt:lpstr>
      <vt:lpstr>Deep neural networks are very powerful </vt:lpstr>
      <vt:lpstr>Deep neural networks - Hyper parameters </vt:lpstr>
      <vt:lpstr>Regularization</vt:lpstr>
      <vt:lpstr>The problem of Overfitting </vt:lpstr>
      <vt:lpstr>Reduce Overfitting </vt:lpstr>
      <vt:lpstr>Cost function regularization</vt:lpstr>
      <vt:lpstr>L1 and L2 Regularization </vt:lpstr>
      <vt:lpstr>Demo: Regularization</vt:lpstr>
      <vt:lpstr>Demo: Regularization</vt:lpstr>
      <vt:lpstr>LAB: L1, L2 Regularization</vt:lpstr>
      <vt:lpstr>Code: L1, L2 Regularization</vt:lpstr>
      <vt:lpstr>Code: L1, L2 Regularization</vt:lpstr>
      <vt:lpstr>Important Note</vt:lpstr>
      <vt:lpstr>Dropout Regularization </vt:lpstr>
      <vt:lpstr>How Dropout Regularization  works?</vt:lpstr>
      <vt:lpstr>How Dropout Regularization  works?</vt:lpstr>
      <vt:lpstr>Dropout Regularization </vt:lpstr>
      <vt:lpstr>Dropout Regularization </vt:lpstr>
      <vt:lpstr>Dropout Regularization </vt:lpstr>
      <vt:lpstr>Dropout Regularization </vt:lpstr>
      <vt:lpstr>Final weights in the model(While testing)</vt:lpstr>
      <vt:lpstr>Dropout Neural network at training time</vt:lpstr>
      <vt:lpstr>Dropout Neural network at training time</vt:lpstr>
      <vt:lpstr>While testing </vt:lpstr>
      <vt:lpstr>Final weights while testing </vt:lpstr>
      <vt:lpstr>Weights sharing in Dropout</vt:lpstr>
      <vt:lpstr>Why Dropout Works?</vt:lpstr>
      <vt:lpstr>LAB: Dropout Regularization</vt:lpstr>
      <vt:lpstr>Code: Dropout Regularization</vt:lpstr>
      <vt:lpstr>Code: Dropout Regularization</vt:lpstr>
      <vt:lpstr>Activation Functions</vt:lpstr>
      <vt:lpstr>Activation Functions</vt:lpstr>
      <vt:lpstr>Activation Functions - Sigmoid</vt:lpstr>
      <vt:lpstr>Sigmoid- Drawbacks</vt:lpstr>
      <vt:lpstr>New Activation Function- TanH</vt:lpstr>
      <vt:lpstr>Demo: Sigmoid vs TanH</vt:lpstr>
      <vt:lpstr>Demo: Sigmoid vs TanH</vt:lpstr>
      <vt:lpstr>Demo: Sigmoid vs TanH</vt:lpstr>
      <vt:lpstr>Demo: Sigmoid vs TanH</vt:lpstr>
      <vt:lpstr>The problem of Vanishing gradients</vt:lpstr>
      <vt:lpstr>The problem of vanishing gradients</vt:lpstr>
      <vt:lpstr>The problem of vanishing gradients</vt:lpstr>
      <vt:lpstr>Other Observation - Vanishing gradients</vt:lpstr>
      <vt:lpstr>Other Observation - Vanishing gradients</vt:lpstr>
      <vt:lpstr>Other Observation - Vanishing gradients</vt:lpstr>
      <vt:lpstr>Other Observation - Vanishing gradients</vt:lpstr>
      <vt:lpstr>ReLU - The Rectified Linear Unit</vt:lpstr>
      <vt:lpstr>ReLU – Handles Vanishing gradients </vt:lpstr>
      <vt:lpstr>ReLU resolves vanishing gradients issue</vt:lpstr>
      <vt:lpstr>Activation function has last layer </vt:lpstr>
      <vt:lpstr>SoftMax for the output layer </vt:lpstr>
      <vt:lpstr>SoftMax for the output layer </vt:lpstr>
      <vt:lpstr>LAB: Activation functions</vt:lpstr>
      <vt:lpstr>Code: Activation Functions</vt:lpstr>
      <vt:lpstr>Learning rate</vt:lpstr>
      <vt:lpstr>Learning rate</vt:lpstr>
      <vt:lpstr>Learning Rate tuning</vt:lpstr>
      <vt:lpstr>Learning Rate is Important </vt:lpstr>
      <vt:lpstr>Demo: Learning rate</vt:lpstr>
      <vt:lpstr>Demo: Learning rate</vt:lpstr>
      <vt:lpstr>Demo: Learning rate</vt:lpstr>
      <vt:lpstr>LAB: Learning Rate</vt:lpstr>
      <vt:lpstr>Code: Learning Rate</vt:lpstr>
      <vt:lpstr>Code: Learning Rate</vt:lpstr>
      <vt:lpstr>Code: Learning Rate</vt:lpstr>
      <vt:lpstr>SGD (Stochastic Gradient Descent)</vt:lpstr>
      <vt:lpstr>Mini-batch Gradient Descent</vt:lpstr>
      <vt:lpstr>Mini-batch Gradient Descent</vt:lpstr>
      <vt:lpstr>LAB: GD, SGD and Mini-batch GD</vt:lpstr>
      <vt:lpstr>Loss Functions</vt:lpstr>
      <vt:lpstr>Loss Functions</vt:lpstr>
      <vt:lpstr>Cross Entropy</vt:lpstr>
      <vt:lpstr>Cross Entropy</vt:lpstr>
      <vt:lpstr>Conclusion</vt:lpstr>
      <vt:lpstr>Thank you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., Venkat Reddy</dc:creator>
  <cp:lastModifiedBy>Venkat Reddy</cp:lastModifiedBy>
  <cp:revision>2219</cp:revision>
  <dcterms:created xsi:type="dcterms:W3CDTF">2015-12-03T18:33:15Z</dcterms:created>
  <dcterms:modified xsi:type="dcterms:W3CDTF">2020-09-01T06:53:15Z</dcterms:modified>
</cp:coreProperties>
</file>